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Lst>
  <p:handoutMasterIdLst>
    <p:handoutMasterId r:id="rId3"/>
  </p:handoutMasterIdLst>
  <p:sldIdLst>
    <p:sldId id="256" r:id="rId2"/>
  </p:sldIdLst>
  <p:sldSz cx="43891200" cy="32918400"/>
  <p:notesSz cx="42208450" cy="32099250"/>
  <p:defaultTextStyle>
    <a:defPPr>
      <a:defRPr lang="en-US"/>
    </a:defPPr>
    <a:lvl1pPr algn="l" rtl="0" fontAlgn="base">
      <a:spcBef>
        <a:spcPct val="0"/>
      </a:spcBef>
      <a:spcAft>
        <a:spcPct val="0"/>
      </a:spcAft>
      <a:defRPr sz="8000" kern="1200">
        <a:solidFill>
          <a:schemeClr val="tx1"/>
        </a:solidFill>
        <a:latin typeface="Arial" pitchFamily="34" charset="0"/>
        <a:ea typeface="+mn-ea"/>
        <a:cs typeface="+mn-cs"/>
      </a:defRPr>
    </a:lvl1pPr>
    <a:lvl2pPr marL="457200" algn="l" rtl="0" fontAlgn="base">
      <a:spcBef>
        <a:spcPct val="0"/>
      </a:spcBef>
      <a:spcAft>
        <a:spcPct val="0"/>
      </a:spcAft>
      <a:defRPr sz="8000" kern="1200">
        <a:solidFill>
          <a:schemeClr val="tx1"/>
        </a:solidFill>
        <a:latin typeface="Arial" pitchFamily="34" charset="0"/>
        <a:ea typeface="+mn-ea"/>
        <a:cs typeface="+mn-cs"/>
      </a:defRPr>
    </a:lvl2pPr>
    <a:lvl3pPr marL="914400" algn="l" rtl="0" fontAlgn="base">
      <a:spcBef>
        <a:spcPct val="0"/>
      </a:spcBef>
      <a:spcAft>
        <a:spcPct val="0"/>
      </a:spcAft>
      <a:defRPr sz="8000" kern="1200">
        <a:solidFill>
          <a:schemeClr val="tx1"/>
        </a:solidFill>
        <a:latin typeface="Arial" pitchFamily="34" charset="0"/>
        <a:ea typeface="+mn-ea"/>
        <a:cs typeface="+mn-cs"/>
      </a:defRPr>
    </a:lvl3pPr>
    <a:lvl4pPr marL="1371600" algn="l" rtl="0" fontAlgn="base">
      <a:spcBef>
        <a:spcPct val="0"/>
      </a:spcBef>
      <a:spcAft>
        <a:spcPct val="0"/>
      </a:spcAft>
      <a:defRPr sz="8000" kern="1200">
        <a:solidFill>
          <a:schemeClr val="tx1"/>
        </a:solidFill>
        <a:latin typeface="Arial" pitchFamily="34" charset="0"/>
        <a:ea typeface="+mn-ea"/>
        <a:cs typeface="+mn-cs"/>
      </a:defRPr>
    </a:lvl4pPr>
    <a:lvl5pPr marL="1828800" algn="l" rtl="0" fontAlgn="base">
      <a:spcBef>
        <a:spcPct val="0"/>
      </a:spcBef>
      <a:spcAft>
        <a:spcPct val="0"/>
      </a:spcAft>
      <a:defRPr sz="8000" kern="1200">
        <a:solidFill>
          <a:schemeClr val="tx1"/>
        </a:solidFill>
        <a:latin typeface="Arial" pitchFamily="34" charset="0"/>
        <a:ea typeface="+mn-ea"/>
        <a:cs typeface="+mn-cs"/>
      </a:defRPr>
    </a:lvl5pPr>
    <a:lvl6pPr marL="2286000" algn="l" defTabSz="914400" rtl="0" eaLnBrk="1" latinLnBrk="0" hangingPunct="1">
      <a:defRPr sz="8000" kern="1200">
        <a:solidFill>
          <a:schemeClr val="tx1"/>
        </a:solidFill>
        <a:latin typeface="Arial" pitchFamily="34" charset="0"/>
        <a:ea typeface="+mn-ea"/>
        <a:cs typeface="+mn-cs"/>
      </a:defRPr>
    </a:lvl6pPr>
    <a:lvl7pPr marL="2743200" algn="l" defTabSz="914400" rtl="0" eaLnBrk="1" latinLnBrk="0" hangingPunct="1">
      <a:defRPr sz="8000" kern="1200">
        <a:solidFill>
          <a:schemeClr val="tx1"/>
        </a:solidFill>
        <a:latin typeface="Arial" pitchFamily="34" charset="0"/>
        <a:ea typeface="+mn-ea"/>
        <a:cs typeface="+mn-cs"/>
      </a:defRPr>
    </a:lvl7pPr>
    <a:lvl8pPr marL="3200400" algn="l" defTabSz="914400" rtl="0" eaLnBrk="1" latinLnBrk="0" hangingPunct="1">
      <a:defRPr sz="8000" kern="1200">
        <a:solidFill>
          <a:schemeClr val="tx1"/>
        </a:solidFill>
        <a:latin typeface="Arial" pitchFamily="34" charset="0"/>
        <a:ea typeface="+mn-ea"/>
        <a:cs typeface="+mn-cs"/>
      </a:defRPr>
    </a:lvl8pPr>
    <a:lvl9pPr marL="3657600" algn="l" defTabSz="914400" rtl="0" eaLnBrk="1" latinLnBrk="0" hangingPunct="1">
      <a:defRPr sz="80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CCCFF"/>
    <a:srgbClr val="CC99FF"/>
    <a:srgbClr val="9999FF"/>
    <a:srgbClr val="D2C694"/>
    <a:srgbClr val="A81933"/>
    <a:srgbClr val="8E94C4"/>
    <a:srgbClr val="8EC6C4"/>
    <a:srgbClr val="F59655"/>
    <a:srgbClr val="A8685D"/>
    <a:srgbClr val="57575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588" autoAdjust="0"/>
    <p:restoredTop sz="90210" autoAdjust="0"/>
  </p:normalViewPr>
  <p:slideViewPr>
    <p:cSldViewPr>
      <p:cViewPr>
        <p:scale>
          <a:sx n="20" d="100"/>
          <a:sy n="20" d="100"/>
        </p:scale>
        <p:origin x="-810" y="-414"/>
      </p:cViewPr>
      <p:guideLst>
        <p:guide orient="horz" pos="10368"/>
        <p:guide pos="13824"/>
      </p:guideLst>
    </p:cSldViewPr>
  </p:slideViewPr>
  <p:outlineViewPr>
    <p:cViewPr>
      <p:scale>
        <a:sx n="50" d="100"/>
        <a:sy n="50"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18288000" cy="160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5363" name="Rectangle 1027"/>
          <p:cNvSpPr>
            <a:spLocks noGrp="1" noChangeArrowheads="1"/>
          </p:cNvSpPr>
          <p:nvPr>
            <p:ph type="dt" sz="quarter" idx="1"/>
          </p:nvPr>
        </p:nvSpPr>
        <p:spPr bwMode="auto">
          <a:xfrm>
            <a:off x="23926800" y="0"/>
            <a:ext cx="18288000" cy="160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C3C81479-9205-4EDA-8BD6-832393DDBE26}" type="datetimeFigureOut">
              <a:rPr lang="en-US"/>
              <a:pPr>
                <a:defRPr/>
              </a:pPr>
              <a:t>4/6/2011</a:t>
            </a:fld>
            <a:endParaRPr lang="en-US"/>
          </a:p>
        </p:txBody>
      </p:sp>
      <p:sp>
        <p:nvSpPr>
          <p:cNvPr id="15364" name="Rectangle 1028"/>
          <p:cNvSpPr>
            <a:spLocks noGrp="1" noChangeArrowheads="1"/>
          </p:cNvSpPr>
          <p:nvPr>
            <p:ph type="ftr" sz="quarter" idx="2"/>
          </p:nvPr>
        </p:nvSpPr>
        <p:spPr bwMode="auto">
          <a:xfrm>
            <a:off x="0" y="30480000"/>
            <a:ext cx="18288000" cy="1600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5365" name="Rectangle 1029"/>
          <p:cNvSpPr>
            <a:spLocks noGrp="1" noChangeArrowheads="1"/>
          </p:cNvSpPr>
          <p:nvPr>
            <p:ph type="sldNum" sz="quarter" idx="3"/>
          </p:nvPr>
        </p:nvSpPr>
        <p:spPr bwMode="auto">
          <a:xfrm>
            <a:off x="23926800" y="30480000"/>
            <a:ext cx="18288000" cy="1600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B6CFB17-0E67-4AAD-BCB3-5508D53F92AA}" type="slidenum">
              <a:rPr lang="en-US"/>
              <a:pPr>
                <a:defRPr/>
              </a:pPr>
              <a:t>‹#›</a:t>
            </a:fld>
            <a:endParaRPr lang="en-US"/>
          </a:p>
        </p:txBody>
      </p:sp>
    </p:spTree>
    <p:extLst>
      <p:ext uri="{BB962C8B-B14F-4D97-AF65-F5344CB8AC3E}">
        <p14:creationId xmlns:p14="http://schemas.microsoft.com/office/powerpoint/2010/main" xmlns="" val="349953393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6583682"/>
            <a:ext cx="37673280" cy="9250680"/>
          </a:xfrm>
        </p:spPr>
        <p:txBody>
          <a:bodyPr anchor="b">
            <a:noAutofit/>
          </a:bodyPr>
          <a:lstStyle>
            <a:lvl1pPr>
              <a:defRPr sz="259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3291840" y="16824960"/>
            <a:ext cx="30723840" cy="8412480"/>
          </a:xfrm>
        </p:spPr>
        <p:txBody>
          <a:bodyPr/>
          <a:lstStyle>
            <a:lvl1pPr marL="0" indent="0" algn="l">
              <a:buNone/>
              <a:defRPr>
                <a:solidFill>
                  <a:schemeClr val="tx1">
                    <a:lumMod val="75000"/>
                    <a:lumOff val="2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056E1C2-4FA8-4760-831C-CC62A86545EA}" type="slidenum">
              <a:rPr lang="en-US" smtClean="0"/>
              <a:pPr>
                <a:defRPr/>
              </a:pPr>
              <a:t>‹#›</a:t>
            </a:fld>
            <a:endParaRPr lang="en-US"/>
          </a:p>
        </p:txBody>
      </p:sp>
      <p:cxnSp>
        <p:nvCxnSpPr>
          <p:cNvPr id="8" name="Straight Connector 7"/>
          <p:cNvCxnSpPr/>
          <p:nvPr/>
        </p:nvCxnSpPr>
        <p:spPr>
          <a:xfrm>
            <a:off x="3291840" y="16312896"/>
            <a:ext cx="37673280" cy="762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9A9FC13-F66A-4DF6-8143-6A80CFA33CC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2926080"/>
            <a:ext cx="9875520" cy="2816352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94560" y="2926080"/>
            <a:ext cx="28895040" cy="281635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3435A28-5095-4C7E-9A95-BF5CE57E45FC}"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5C9E5B6F-B9A7-46F2-88D4-F73F83D279EE}"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467102" y="11338562"/>
            <a:ext cx="37307520" cy="10561320"/>
          </a:xfrm>
        </p:spPr>
        <p:txBody>
          <a:bodyPr anchor="b">
            <a:normAutofit/>
          </a:bodyPr>
          <a:lstStyle>
            <a:lvl1pPr algn="l">
              <a:defRPr sz="23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3467102" y="22208949"/>
            <a:ext cx="37307520" cy="7200898"/>
          </a:xfrm>
        </p:spPr>
        <p:txBody>
          <a:bodyPr anchor="t">
            <a:normAutofit/>
          </a:bodyPr>
          <a:lstStyle>
            <a:lvl1pPr marL="0" indent="0">
              <a:buNone/>
              <a:defRPr sz="11500">
                <a:solidFill>
                  <a:schemeClr val="tx2"/>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AF4CC7B-2994-45C9-B2B2-EF745E023B38}" type="slidenum">
              <a:rPr lang="en-US" smtClean="0"/>
              <a:pPr>
                <a:defRPr/>
              </a:pPr>
              <a:t>‹#›</a:t>
            </a:fld>
            <a:endParaRPr lang="en-US"/>
          </a:p>
        </p:txBody>
      </p:sp>
      <p:cxnSp>
        <p:nvCxnSpPr>
          <p:cNvPr id="7" name="Straight Connector 6"/>
          <p:cNvCxnSpPr/>
          <p:nvPr/>
        </p:nvCxnSpPr>
        <p:spPr>
          <a:xfrm>
            <a:off x="3511296" y="22077274"/>
            <a:ext cx="37673280" cy="762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8032090"/>
            <a:ext cx="19385280" cy="22647859"/>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2311360" y="8032090"/>
            <a:ext cx="19385280" cy="22647859"/>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366CD20-1F7F-4CAE-9BE7-2D3CBF369FD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2194560" y="8046720"/>
            <a:ext cx="18873216" cy="3070858"/>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9600" b="0">
                <a:solidFill>
                  <a:schemeClr val="tx2"/>
                </a:solidFill>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1704320"/>
            <a:ext cx="18873216"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2823424" y="8046720"/>
            <a:ext cx="18873216" cy="3070858"/>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9600" b="0" kern="1200" dirty="0" smtClean="0">
                <a:solidFill>
                  <a:schemeClr val="tx2"/>
                </a:solidFill>
                <a:latin typeface="+mn-lt"/>
                <a:ea typeface="+mn-ea"/>
                <a:cs typeface="+mn-cs"/>
              </a:defRPr>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823424" y="11704320"/>
            <a:ext cx="18873216"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25870BF-7EA6-49BD-863A-08D109E0368E}" type="slidenum">
              <a:rPr lang="en-US" smtClean="0"/>
              <a:pPr>
                <a:defRPr/>
              </a:pPr>
              <a:t>‹#›</a:t>
            </a:fld>
            <a:endParaRPr lang="en-US"/>
          </a:p>
        </p:txBody>
      </p:sp>
      <p:cxnSp>
        <p:nvCxnSpPr>
          <p:cNvPr id="11" name="Straight Connector 10"/>
          <p:cNvCxnSpPr/>
          <p:nvPr/>
        </p:nvCxnSpPr>
        <p:spPr>
          <a:xfrm rot="5400000">
            <a:off x="10645522" y="19419951"/>
            <a:ext cx="22603968" cy="3811"/>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A1F7D8DC-85E4-4ACD-B686-5F8AAC0763E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8CB80B4-DED2-455F-992F-95DFDE115F0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0" y="3801984"/>
            <a:ext cx="10270541" cy="6056986"/>
          </a:xfrm>
        </p:spPr>
        <p:txBody>
          <a:bodyPr anchor="b">
            <a:noAutofit/>
          </a:bodyPr>
          <a:lstStyle>
            <a:lvl1pPr algn="l">
              <a:defRPr sz="11500" b="0"/>
            </a:lvl1pPr>
          </a:lstStyle>
          <a:p>
            <a:r>
              <a:rPr lang="en-US" smtClean="0"/>
              <a:t>Click to edit Master title style</a:t>
            </a:r>
            <a:endParaRPr lang="en-US" dirty="0"/>
          </a:p>
        </p:txBody>
      </p:sp>
      <p:sp>
        <p:nvSpPr>
          <p:cNvPr id="3" name="Content Placeholder 2"/>
          <p:cNvSpPr>
            <a:spLocks noGrp="1"/>
          </p:cNvSpPr>
          <p:nvPr>
            <p:ph idx="1"/>
          </p:nvPr>
        </p:nvSpPr>
        <p:spPr>
          <a:xfrm>
            <a:off x="14264640" y="3801984"/>
            <a:ext cx="27432000" cy="2677363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194565" y="10226652"/>
            <a:ext cx="10270541" cy="2036935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AE3EAAF-97A6-40F2-8CD9-32873D8953C8}" type="slidenum">
              <a:rPr lang="en-US" smtClean="0"/>
              <a:pPr>
                <a:defRPr/>
              </a:pPr>
              <a:t>‹#›</a:t>
            </a:fld>
            <a:endParaRPr lang="en-US"/>
          </a:p>
        </p:txBody>
      </p:sp>
      <p:cxnSp>
        <p:nvCxnSpPr>
          <p:cNvPr id="9" name="Straight Connector 8"/>
          <p:cNvCxnSpPr/>
          <p:nvPr/>
        </p:nvCxnSpPr>
        <p:spPr>
          <a:xfrm rot="5400000">
            <a:off x="-62957" y="17184989"/>
            <a:ext cx="26773632" cy="7622"/>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0" y="3803904"/>
            <a:ext cx="10284864" cy="6071616"/>
          </a:xfrm>
        </p:spPr>
        <p:txBody>
          <a:bodyPr anchor="b">
            <a:normAutofit/>
          </a:bodyPr>
          <a:lstStyle>
            <a:lvl1pPr algn="l">
              <a:defRPr sz="11500" b="0"/>
            </a:lvl1pPr>
          </a:lstStyle>
          <a:p>
            <a:r>
              <a:rPr lang="en-US" smtClean="0"/>
              <a:t>Click to edit Master title style</a:t>
            </a:r>
            <a:endParaRPr lang="en-US" dirty="0"/>
          </a:p>
        </p:txBody>
      </p:sp>
      <p:sp>
        <p:nvSpPr>
          <p:cNvPr id="3" name="Picture Placeholder 2"/>
          <p:cNvSpPr>
            <a:spLocks noGrp="1"/>
          </p:cNvSpPr>
          <p:nvPr>
            <p:ph type="pic" idx="1"/>
          </p:nvPr>
        </p:nvSpPr>
        <p:spPr>
          <a:xfrm>
            <a:off x="13721328" y="4023365"/>
            <a:ext cx="28341072" cy="26402189"/>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smtClean="0"/>
              <a:t>Click icon to add picture</a:t>
            </a:r>
            <a:endParaRPr lang="en-US" dirty="0"/>
          </a:p>
        </p:txBody>
      </p:sp>
      <p:sp>
        <p:nvSpPr>
          <p:cNvPr id="4" name="Text Placeholder 3"/>
          <p:cNvSpPr>
            <a:spLocks noGrp="1"/>
          </p:cNvSpPr>
          <p:nvPr>
            <p:ph type="body" sz="half" idx="2"/>
          </p:nvPr>
        </p:nvSpPr>
        <p:spPr>
          <a:xfrm>
            <a:off x="2194560" y="10241280"/>
            <a:ext cx="10270541" cy="20365517"/>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A4DBEF6-9FD4-4924-A4E1-E739BC5F4AE1}"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059773"/>
            <a:ext cx="43891200" cy="10972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2" name="Title Placeholder 1"/>
          <p:cNvSpPr>
            <a:spLocks noGrp="1"/>
          </p:cNvSpPr>
          <p:nvPr>
            <p:ph type="title"/>
          </p:nvPr>
        </p:nvSpPr>
        <p:spPr>
          <a:xfrm>
            <a:off x="2194560" y="2560320"/>
            <a:ext cx="39502080" cy="4754880"/>
          </a:xfrm>
          <a:prstGeom prst="rect">
            <a:avLst/>
          </a:prstGeom>
        </p:spPr>
        <p:txBody>
          <a:bodyPr vert="horz" lIns="438912" tIns="219456" rIns="438912" bIns="219456"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194560" y="7680960"/>
            <a:ext cx="39502080" cy="23408640"/>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43891200" cy="17556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438912" tIns="219456" rIns="438912" bIns="219456" rtlCol="0" anchor="ctr"/>
          <a:lstStyle/>
          <a:p>
            <a:pPr algn="ctr"/>
            <a:endParaRPr lang="en-US"/>
          </a:p>
        </p:txBody>
      </p:sp>
      <p:sp>
        <p:nvSpPr>
          <p:cNvPr id="4" name="Date Placeholder 3"/>
          <p:cNvSpPr>
            <a:spLocks noGrp="1"/>
          </p:cNvSpPr>
          <p:nvPr>
            <p:ph type="dt" sz="half" idx="2"/>
          </p:nvPr>
        </p:nvSpPr>
        <p:spPr>
          <a:xfrm>
            <a:off x="2194560" y="87783"/>
            <a:ext cx="13898880" cy="1580083"/>
          </a:xfrm>
          <a:prstGeom prst="rect">
            <a:avLst/>
          </a:prstGeom>
        </p:spPr>
        <p:txBody>
          <a:bodyPr vert="horz" lIns="438912" tIns="219456" rIns="438912" bIns="219456" rtlCol="0" anchor="ctr"/>
          <a:lstStyle>
            <a:lvl1pPr algn="l">
              <a:defRPr sz="5800">
                <a:solidFill>
                  <a:srgbClr val="FFFFFF"/>
                </a:solidFill>
              </a:defRPr>
            </a:lvl1pPr>
          </a:lstStyle>
          <a:p>
            <a:pPr>
              <a:defRPr/>
            </a:pPr>
            <a:endParaRPr lang="en-US"/>
          </a:p>
        </p:txBody>
      </p:sp>
      <p:sp>
        <p:nvSpPr>
          <p:cNvPr id="5" name="Footer Placeholder 4"/>
          <p:cNvSpPr>
            <a:spLocks noGrp="1"/>
          </p:cNvSpPr>
          <p:nvPr>
            <p:ph type="ftr" sz="quarter" idx="3"/>
          </p:nvPr>
        </p:nvSpPr>
        <p:spPr>
          <a:xfrm>
            <a:off x="16459200" y="87783"/>
            <a:ext cx="19751040" cy="1580083"/>
          </a:xfrm>
          <a:prstGeom prst="rect">
            <a:avLst/>
          </a:prstGeom>
        </p:spPr>
        <p:txBody>
          <a:bodyPr vert="horz" lIns="438912" tIns="219456" rIns="438912" bIns="219456" rtlCol="0" anchor="ctr"/>
          <a:lstStyle>
            <a:lvl1pPr algn="ctr">
              <a:defRPr sz="58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36576000" y="87783"/>
            <a:ext cx="5120640" cy="1580083"/>
          </a:xfrm>
          <a:prstGeom prst="rect">
            <a:avLst/>
          </a:prstGeom>
        </p:spPr>
        <p:txBody>
          <a:bodyPr vert="horz" lIns="438912" tIns="219456" rIns="438912" bIns="219456" rtlCol="0" anchor="ctr"/>
          <a:lstStyle>
            <a:lvl1pPr algn="l">
              <a:defRPr sz="6700" b="1">
                <a:solidFill>
                  <a:srgbClr val="FFFFFF"/>
                </a:solidFill>
              </a:defRPr>
            </a:lvl1pPr>
          </a:lstStyle>
          <a:p>
            <a:pPr>
              <a:defRPr/>
            </a:pPr>
            <a:fld id="{2B6E7EA5-A6E9-4909-8D5F-6B314AA4C8E9}"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4389120" rtl="0" eaLnBrk="1" latinLnBrk="0" hangingPunct="1">
        <a:spcBef>
          <a:spcPct val="0"/>
        </a:spcBef>
        <a:buNone/>
        <a:defRPr sz="19200" kern="1200" spc="-480" baseline="0">
          <a:solidFill>
            <a:schemeClr val="tx2"/>
          </a:solidFill>
          <a:latin typeface="+mj-lt"/>
          <a:ea typeface="+mj-ea"/>
          <a:cs typeface="+mj-cs"/>
        </a:defRPr>
      </a:lvl1pPr>
    </p:titleStyle>
    <p:bodyStyle>
      <a:lvl1pPr marL="877824" indent="-877824" algn="l" defTabSz="4389120" rtl="0" eaLnBrk="1" latinLnBrk="0" hangingPunct="1">
        <a:spcBef>
          <a:spcPct val="20000"/>
        </a:spcBef>
        <a:buClr>
          <a:schemeClr val="accent1"/>
        </a:buClr>
        <a:buSzPct val="85000"/>
        <a:buFont typeface="Arial" pitchFamily="34" charset="0"/>
        <a:buChar char="•"/>
        <a:defRPr sz="11500" kern="1200">
          <a:solidFill>
            <a:schemeClr val="tx1"/>
          </a:solidFill>
          <a:latin typeface="+mn-lt"/>
          <a:ea typeface="+mn-ea"/>
          <a:cs typeface="+mn-cs"/>
        </a:defRPr>
      </a:lvl1pPr>
      <a:lvl2pPr marL="2194560" indent="-877824" algn="l" defTabSz="4389120" rtl="0" eaLnBrk="1" latinLnBrk="0" hangingPunct="1">
        <a:spcBef>
          <a:spcPct val="20000"/>
        </a:spcBef>
        <a:buClr>
          <a:schemeClr val="accent1"/>
        </a:buClr>
        <a:buSzPct val="85000"/>
        <a:buFont typeface="Arial" pitchFamily="34" charset="0"/>
        <a:buChar char="•"/>
        <a:defRPr sz="9600" kern="1200">
          <a:solidFill>
            <a:schemeClr val="tx1"/>
          </a:solidFill>
          <a:latin typeface="+mn-lt"/>
          <a:ea typeface="+mn-ea"/>
          <a:cs typeface="+mn-cs"/>
        </a:defRPr>
      </a:lvl2pPr>
      <a:lvl3pPr marL="3511296" indent="-877824" algn="l" defTabSz="4389120" rtl="0" eaLnBrk="1" latinLnBrk="0" hangingPunct="1">
        <a:spcBef>
          <a:spcPct val="20000"/>
        </a:spcBef>
        <a:buClr>
          <a:schemeClr val="accent1"/>
        </a:buClr>
        <a:buSzPct val="90000"/>
        <a:buFont typeface="Arial" pitchFamily="34" charset="0"/>
        <a:buChar char="•"/>
        <a:defRPr sz="8600" kern="1200">
          <a:solidFill>
            <a:schemeClr val="tx1"/>
          </a:solidFill>
          <a:latin typeface="+mn-lt"/>
          <a:ea typeface="+mn-ea"/>
          <a:cs typeface="+mn-cs"/>
        </a:defRPr>
      </a:lvl3pPr>
      <a:lvl4pPr marL="4828032" indent="-877824" algn="l" defTabSz="4389120" rtl="0" eaLnBrk="1" latinLnBrk="0" hangingPunct="1">
        <a:spcBef>
          <a:spcPct val="20000"/>
        </a:spcBef>
        <a:buClr>
          <a:schemeClr val="accent1"/>
        </a:buClr>
        <a:buFont typeface="Arial" pitchFamily="34" charset="0"/>
        <a:buChar char="•"/>
        <a:defRPr sz="7700" kern="1200">
          <a:solidFill>
            <a:schemeClr val="tx1"/>
          </a:solidFill>
          <a:latin typeface="+mn-lt"/>
          <a:ea typeface="+mn-ea"/>
          <a:cs typeface="+mn-cs"/>
        </a:defRPr>
      </a:lvl4pPr>
      <a:lvl5pPr marL="5705856" indent="-658368" algn="l" defTabSz="4389120" rtl="0" eaLnBrk="1" latinLnBrk="0" hangingPunct="1">
        <a:spcBef>
          <a:spcPct val="20000"/>
        </a:spcBef>
        <a:buClr>
          <a:schemeClr val="accent1"/>
        </a:buClr>
        <a:buSzPct val="100000"/>
        <a:buFont typeface="Arial" pitchFamily="34" charset="0"/>
        <a:buChar char="•"/>
        <a:defRPr sz="6700" kern="1200" baseline="0">
          <a:solidFill>
            <a:schemeClr val="tx1"/>
          </a:solidFill>
          <a:latin typeface="+mn-lt"/>
          <a:ea typeface="+mn-ea"/>
          <a:cs typeface="+mn-cs"/>
        </a:defRPr>
      </a:lvl5pPr>
      <a:lvl6pPr marL="6583680" indent="-877824" algn="l" defTabSz="4389120" rtl="0" eaLnBrk="1" latinLnBrk="0" hangingPunct="1">
        <a:spcBef>
          <a:spcPct val="20000"/>
        </a:spcBef>
        <a:buClr>
          <a:schemeClr val="accent1"/>
        </a:buClr>
        <a:buFont typeface="Arial" pitchFamily="34" charset="0"/>
        <a:buChar char="•"/>
        <a:defRPr sz="6200" kern="1200">
          <a:solidFill>
            <a:schemeClr val="tx1"/>
          </a:solidFill>
          <a:latin typeface="+mn-lt"/>
          <a:ea typeface="+mn-ea"/>
          <a:cs typeface="+mn-cs"/>
        </a:defRPr>
      </a:lvl6pPr>
      <a:lvl7pPr marL="7461504" indent="-877824" algn="l" defTabSz="4389120" rtl="0" eaLnBrk="1" latinLnBrk="0" hangingPunct="1">
        <a:spcBef>
          <a:spcPct val="20000"/>
        </a:spcBef>
        <a:buClr>
          <a:schemeClr val="accent1"/>
        </a:buClr>
        <a:buFont typeface="Arial" pitchFamily="34" charset="0"/>
        <a:buChar char="•"/>
        <a:defRPr sz="6200" kern="1200">
          <a:solidFill>
            <a:schemeClr val="tx1"/>
          </a:solidFill>
          <a:latin typeface="+mn-lt"/>
          <a:ea typeface="+mn-ea"/>
          <a:cs typeface="+mn-cs"/>
        </a:defRPr>
      </a:lvl7pPr>
      <a:lvl8pPr marL="8339328" indent="-877824" algn="l" defTabSz="4389120" rtl="0" eaLnBrk="1" latinLnBrk="0" hangingPunct="1">
        <a:spcBef>
          <a:spcPct val="20000"/>
        </a:spcBef>
        <a:buClr>
          <a:schemeClr val="accent1"/>
        </a:buClr>
        <a:buFont typeface="Arial" pitchFamily="34" charset="0"/>
        <a:buChar char="•"/>
        <a:defRPr sz="6200" kern="1200">
          <a:solidFill>
            <a:schemeClr val="tx1"/>
          </a:solidFill>
          <a:latin typeface="+mn-lt"/>
          <a:ea typeface="+mn-ea"/>
          <a:cs typeface="+mn-cs"/>
        </a:defRPr>
      </a:lvl8pPr>
      <a:lvl9pPr marL="9217152" indent="-877824" algn="l" defTabSz="4389120" rtl="0" eaLnBrk="1" latinLnBrk="0" hangingPunct="1">
        <a:spcBef>
          <a:spcPct val="20000"/>
        </a:spcBef>
        <a:buClr>
          <a:schemeClr val="accent1"/>
        </a:buClr>
        <a:buFont typeface="Arial" pitchFamily="34" charset="0"/>
        <a:buChar char="•"/>
        <a:defRPr sz="62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gif"/><Relationship Id="rId26" Type="http://schemas.openxmlformats.org/officeDocument/2006/relationships/image" Target="../media/image26.gif"/><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gif"/><Relationship Id="rId25" Type="http://schemas.openxmlformats.org/officeDocument/2006/relationships/image" Target="../media/image25.gif"/><Relationship Id="rId2" Type="http://schemas.openxmlformats.org/officeDocument/2006/relationships/image" Target="../media/image2.png"/><Relationship Id="rId16" Type="http://schemas.openxmlformats.org/officeDocument/2006/relationships/image" Target="../media/image16.gif"/><Relationship Id="rId20" Type="http://schemas.openxmlformats.org/officeDocument/2006/relationships/image" Target="../media/image20.gif"/><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gif"/><Relationship Id="rId5" Type="http://schemas.openxmlformats.org/officeDocument/2006/relationships/image" Target="../media/image5.png"/><Relationship Id="rId15" Type="http://schemas.openxmlformats.org/officeDocument/2006/relationships/image" Target="../media/image15.gif"/><Relationship Id="rId23" Type="http://schemas.openxmlformats.org/officeDocument/2006/relationships/image" Target="../media/image23.png"/><Relationship Id="rId10" Type="http://schemas.openxmlformats.org/officeDocument/2006/relationships/image" Target="../media/image10.png"/><Relationship Id="rId19" Type="http://schemas.openxmlformats.org/officeDocument/2006/relationships/image" Target="../media/image19.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gi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Line 3"/>
          <p:cNvSpPr>
            <a:spLocks noChangeShapeType="1"/>
          </p:cNvSpPr>
          <p:nvPr/>
        </p:nvSpPr>
        <p:spPr bwMode="auto">
          <a:xfrm>
            <a:off x="10972800" y="7883525"/>
            <a:ext cx="0" cy="22901275"/>
          </a:xfrm>
          <a:prstGeom prst="line">
            <a:avLst/>
          </a:prstGeom>
          <a:noFill/>
          <a:ln w="25400">
            <a:solidFill>
              <a:srgbClr val="F59655"/>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19" name="Line 4"/>
          <p:cNvSpPr>
            <a:spLocks noChangeShapeType="1"/>
          </p:cNvSpPr>
          <p:nvPr/>
        </p:nvSpPr>
        <p:spPr bwMode="auto">
          <a:xfrm>
            <a:off x="32918400" y="7010400"/>
            <a:ext cx="0" cy="23774400"/>
          </a:xfrm>
          <a:prstGeom prst="line">
            <a:avLst/>
          </a:prstGeom>
          <a:noFill/>
          <a:ln w="25400">
            <a:solidFill>
              <a:srgbClr val="F59655"/>
            </a:solidFill>
            <a:round/>
            <a:headEnd/>
            <a:tailEnd/>
          </a:ln>
          <a:extLst>
            <a:ext uri="{909E8E84-426E-40DD-AFC4-6F175D3DCCD1}">
              <a14:hiddenFill xmlns:a14="http://schemas.microsoft.com/office/drawing/2010/main" xmlns="">
                <a:noFill/>
              </a14:hiddenFill>
            </a:ext>
          </a:extLst>
        </p:spPr>
        <p:txBody>
          <a:bodyPr/>
          <a:lstStyle/>
          <a:p>
            <a:endParaRPr lang="en-US"/>
          </a:p>
        </p:txBody>
      </p:sp>
      <p:sp>
        <p:nvSpPr>
          <p:cNvPr id="9220" name="Text Box 7"/>
          <p:cNvSpPr txBox="1">
            <a:spLocks noChangeArrowheads="1"/>
          </p:cNvSpPr>
          <p:nvPr/>
        </p:nvSpPr>
        <p:spPr bwMode="auto">
          <a:xfrm>
            <a:off x="0" y="0"/>
            <a:ext cx="43891200" cy="3787775"/>
          </a:xfrm>
          <a:prstGeom prst="rect">
            <a:avLst/>
          </a:prstGeom>
          <a:solidFill>
            <a:srgbClr val="CCCCFF"/>
          </a:solidFill>
          <a:ln w="9525">
            <a:solidFill>
              <a:schemeClr val="tx1"/>
            </a:solidFill>
            <a:miter lim="800000"/>
            <a:headEnd/>
            <a:tailEnd/>
          </a:ln>
        </p:spPr>
        <p:txBody>
          <a:bodyPr tIns="594360" bIns="594360">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algn="ctr" eaLnBrk="1" hangingPunct="1">
              <a:spcBef>
                <a:spcPct val="50000"/>
              </a:spcBef>
            </a:pPr>
            <a:r>
              <a:rPr lang="en-US" b="1" dirty="0"/>
              <a:t>Mathematical Analysis and Applications of Logistic Differential Equation</a:t>
            </a:r>
          </a:p>
          <a:p>
            <a:pPr algn="ctr" eaLnBrk="1" hangingPunct="1">
              <a:spcBef>
                <a:spcPct val="50000"/>
              </a:spcBef>
            </a:pPr>
            <a:r>
              <a:rPr lang="en-US" sz="6000" dirty="0"/>
              <a:t>Eva Arnold,  Dr. Monika </a:t>
            </a:r>
            <a:r>
              <a:rPr lang="en-US" sz="6000" dirty="0" err="1"/>
              <a:t>Neda</a:t>
            </a:r>
            <a:endParaRPr lang="en-US" sz="6000" dirty="0">
              <a:latin typeface="CMBX12" charset="0"/>
            </a:endParaRPr>
          </a:p>
        </p:txBody>
      </p:sp>
      <p:sp>
        <p:nvSpPr>
          <p:cNvPr id="9221" name="Text Box 9"/>
          <p:cNvSpPr txBox="1">
            <a:spLocks noChangeArrowheads="1"/>
          </p:cNvSpPr>
          <p:nvPr/>
        </p:nvSpPr>
        <p:spPr bwMode="auto">
          <a:xfrm>
            <a:off x="0" y="3733800"/>
            <a:ext cx="43891200" cy="1066800"/>
          </a:xfrm>
          <a:prstGeom prst="rect">
            <a:avLst/>
          </a:prstGeom>
          <a:solidFill>
            <a:schemeClr val="folHlink"/>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tIns="0" bIns="0">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algn="ctr" eaLnBrk="1" hangingPunct="1">
              <a:spcBef>
                <a:spcPct val="50000"/>
              </a:spcBef>
            </a:pPr>
            <a:r>
              <a:rPr lang="en-US" sz="7000">
                <a:solidFill>
                  <a:schemeClr val="bg1"/>
                </a:solidFill>
              </a:rPr>
              <a:t>Department  of  Mathematical  Sciences, University  of  Nevada  Las  Vegas  2011</a:t>
            </a:r>
          </a:p>
        </p:txBody>
      </p:sp>
      <mc:AlternateContent xmlns:mc="http://schemas.openxmlformats.org/markup-compatibility/2006">
        <mc:Choice xmlns:a14="http://schemas.microsoft.com/office/drawing/2010/main" xmlns="" Requires="a14">
          <p:sp>
            <p:nvSpPr>
              <p:cNvPr id="9222" name="Text Box 10"/>
              <p:cNvSpPr txBox="1">
                <a:spLocks noChangeArrowheads="1"/>
              </p:cNvSpPr>
              <p:nvPr/>
            </p:nvSpPr>
            <p:spPr bwMode="auto">
              <a:xfrm>
                <a:off x="533400" y="6476999"/>
                <a:ext cx="10055225" cy="1984216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r>
                  <a:rPr lang="en-US" sz="2800" dirty="0" smtClean="0">
                    <a:latin typeface="Palatino Linotype" pitchFamily="18" charset="0"/>
                  </a:rPr>
                  <a:t>Logistic growth equation was introduced in 1838 by Pierre-Francois </a:t>
                </a:r>
                <a:r>
                  <a:rPr lang="en-US" sz="2800" dirty="0" err="1" smtClean="0">
                    <a:latin typeface="Palatino Linotype" pitchFamily="18" charset="0"/>
                  </a:rPr>
                  <a:t>Verhulst</a:t>
                </a:r>
                <a:r>
                  <a:rPr lang="en-US" sz="2800" dirty="0" smtClean="0">
                    <a:latin typeface="Palatino Linotype" pitchFamily="18" charset="0"/>
                  </a:rPr>
                  <a:t> </a:t>
                </a:r>
                <a:r>
                  <a:rPr lang="en-US" sz="2800" dirty="0">
                    <a:latin typeface="Palatino Linotype" pitchFamily="18" charset="0"/>
                  </a:rPr>
                  <a:t>as a way to measure different resources (particularly biological) proportionally with respect to the change of time </a:t>
                </a:r>
                <a:r>
                  <a:rPr lang="en-US" sz="2800" dirty="0" smtClean="0">
                    <a:latin typeface="Palatino Linotype" pitchFamily="18" charset="0"/>
                  </a:rPr>
                  <a:t>[2]. </a:t>
                </a:r>
                <a:r>
                  <a:rPr lang="en-US" sz="2800" dirty="0">
                    <a:latin typeface="Palatino Linotype" pitchFamily="18" charset="0"/>
                  </a:rPr>
                  <a:t>The differential equation used to represent population growth in an environment with unlimited food and space is:</a:t>
                </a:r>
              </a:p>
              <a:p>
                <a:pPr algn="ct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smtClean="0">
                  <a:latin typeface="Palatino Linotype" pitchFamily="18" charset="0"/>
                </a:endParaRPr>
              </a:p>
              <a:p>
                <a:pPr eaLnBrk="1" hangingPunct="1"/>
                <a:r>
                  <a:rPr lang="en-US" sz="2800" dirty="0" smtClean="0">
                    <a:latin typeface="Palatino Linotype" pitchFamily="18" charset="0"/>
                  </a:rPr>
                  <a:t>The </a:t>
                </a:r>
                <a:r>
                  <a:rPr lang="en-US" sz="2800" dirty="0">
                    <a:latin typeface="Palatino Linotype" pitchFamily="18" charset="0"/>
                  </a:rPr>
                  <a:t>variable </a:t>
                </a:r>
                <a:r>
                  <a:rPr lang="en-US" sz="2800" i="1" dirty="0">
                    <a:latin typeface="Palatino Linotype" pitchFamily="18" charset="0"/>
                  </a:rPr>
                  <a:t>k</a:t>
                </a:r>
                <a:r>
                  <a:rPr lang="en-US" sz="2800" dirty="0">
                    <a:latin typeface="Palatino Linotype" pitchFamily="18" charset="0"/>
                  </a:rPr>
                  <a:t> is a constant which defines the growth rate and allows it to be proportional to the size of the </a:t>
                </a:r>
                <a:r>
                  <a:rPr lang="en-US" sz="2800" dirty="0" smtClean="0">
                    <a:latin typeface="Palatino Linotype" pitchFamily="18" charset="0"/>
                  </a:rPr>
                  <a:t>population. </a:t>
                </a:r>
                <a:r>
                  <a:rPr lang="en-US" sz="2800" dirty="0">
                    <a:latin typeface="Palatino Linotype" pitchFamily="18" charset="0"/>
                  </a:rPr>
                  <a:t>When there are limited resources the differential formula:</a:t>
                </a: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a:latin typeface="Palatino Linotype" pitchFamily="18" charset="0"/>
                </a:endParaRPr>
              </a:p>
              <a:p>
                <a:pPr eaLnBrk="1" hangingPunct="1"/>
                <a:r>
                  <a:rPr lang="en-US" sz="2800" dirty="0" smtClean="0">
                    <a:latin typeface="Palatino Linotype" pitchFamily="18" charset="0"/>
                  </a:rPr>
                  <a:t>is </a:t>
                </a:r>
                <a:r>
                  <a:rPr lang="en-US" sz="2800" dirty="0">
                    <a:latin typeface="Palatino Linotype" pitchFamily="18" charset="0"/>
                  </a:rPr>
                  <a:t>used where</a:t>
                </a:r>
                <a:r>
                  <a:rPr lang="en-US" sz="2800" i="1" dirty="0">
                    <a:latin typeface="Palatino Linotype" pitchFamily="18" charset="0"/>
                  </a:rPr>
                  <a:t> M</a:t>
                </a:r>
                <a:r>
                  <a:rPr lang="en-US" sz="2800" dirty="0">
                    <a:latin typeface="Palatino Linotype" pitchFamily="18" charset="0"/>
                  </a:rPr>
                  <a:t> is the carrying capacity the population cannot </a:t>
                </a:r>
              </a:p>
              <a:p>
                <a:pPr eaLnBrk="1" hangingPunct="1"/>
                <a:r>
                  <a:rPr lang="en-US" sz="2800" dirty="0">
                    <a:latin typeface="Palatino Linotype" pitchFamily="18" charset="0"/>
                  </a:rPr>
                  <a:t>e</a:t>
                </a:r>
                <a:r>
                  <a:rPr lang="en-US" sz="2800" dirty="0" smtClean="0">
                    <a:latin typeface="Palatino Linotype" pitchFamily="18" charset="0"/>
                  </a:rPr>
                  <a:t>xceed </a:t>
                </a:r>
                <a:r>
                  <a:rPr lang="en-US" sz="2800" dirty="0">
                    <a:latin typeface="Palatino Linotype" pitchFamily="18" charset="0"/>
                  </a:rPr>
                  <a:t>without running out of it’s essential resources such as food and space. The variable </a:t>
                </a:r>
                <a:r>
                  <a:rPr lang="en-US" sz="2800" i="1" dirty="0">
                    <a:latin typeface="Palatino Linotype" pitchFamily="18" charset="0"/>
                  </a:rPr>
                  <a:t>y</a:t>
                </a:r>
                <a:r>
                  <a:rPr lang="en-US" sz="2800" dirty="0">
                    <a:latin typeface="Palatino Linotype" pitchFamily="18" charset="0"/>
                  </a:rPr>
                  <a:t> represents the </a:t>
                </a:r>
                <a:r>
                  <a:rPr lang="en-US" sz="2800" dirty="0" smtClean="0">
                    <a:latin typeface="Palatino Linotype" pitchFamily="18" charset="0"/>
                  </a:rPr>
                  <a:t>population.</a:t>
                </a: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smtClean="0">
                  <a:latin typeface="Palatino Linotype" pitchFamily="18" charset="0"/>
                </a:endParaRPr>
              </a:p>
              <a:p>
                <a:pPr eaLnBrk="1" hangingPunct="1"/>
                <a:r>
                  <a:rPr lang="en-US" sz="2800" dirty="0" smtClean="0">
                    <a:latin typeface="Palatino Linotype" pitchFamily="18" charset="0"/>
                  </a:rPr>
                  <a:t>The figure on the left shows y grows the fastest as it approaches M/2.  The figure on the right shows the direction field for different initial y values.</a:t>
                </a:r>
              </a:p>
              <a:p>
                <a:pPr eaLnBrk="1" hangingPunct="1"/>
                <a:endParaRPr lang="en-US" sz="2800" dirty="0">
                  <a:latin typeface="Palatino Linotype" pitchFamily="18" charset="0"/>
                </a:endParaRPr>
              </a:p>
              <a:p>
                <a:pPr eaLnBrk="1" hangingPunct="1"/>
                <a:r>
                  <a:rPr lang="en-US" sz="2800" dirty="0" smtClean="0">
                    <a:latin typeface="Palatino Linotype" pitchFamily="18" charset="0"/>
                  </a:rPr>
                  <a:t>The solution  of the above differential equation, where </a:t>
                </a:r>
                <a14:m>
                  <m:oMath xmlns:m="http://schemas.openxmlformats.org/officeDocument/2006/math">
                    <m:sSub>
                      <m:sSubPr>
                        <m:ctrlPr>
                          <a:rPr lang="en-US" sz="2800" b="0" i="1" smtClean="0">
                            <a:latin typeface="Cambria Math"/>
                          </a:rPr>
                        </m:ctrlPr>
                      </m:sSubPr>
                      <m:e>
                        <m:r>
                          <a:rPr lang="en-US" sz="2800" b="0" i="1" smtClean="0">
                            <a:latin typeface="Cambria Math"/>
                          </a:rPr>
                          <m:t>𝑦</m:t>
                        </m:r>
                      </m:e>
                      <m:sub>
                        <m:r>
                          <a:rPr lang="en-US" sz="2800" b="0" i="1" smtClean="0">
                            <a:latin typeface="Cambria Math"/>
                          </a:rPr>
                          <m:t>0 </m:t>
                        </m:r>
                      </m:sub>
                    </m:sSub>
                  </m:oMath>
                </a14:m>
                <a:r>
                  <a:rPr lang="en-US" sz="2800" i="1" dirty="0" smtClean="0">
                    <a:latin typeface="Palatino Linotype" pitchFamily="18" charset="0"/>
                  </a:rPr>
                  <a:t> </a:t>
                </a:r>
                <a:r>
                  <a:rPr lang="en-US" sz="2800" dirty="0" smtClean="0">
                    <a:latin typeface="Palatino Linotype" pitchFamily="18" charset="0"/>
                  </a:rPr>
                  <a:t>is the  initial population, is:</a:t>
                </a:r>
                <a:endParaRPr lang="en-US" sz="2800" i="1" dirty="0" smtClean="0">
                  <a:latin typeface="Palatino Linotype" pitchFamily="18" charset="0"/>
                </a:endParaRPr>
              </a:p>
              <a:p>
                <a:pPr eaLnBrk="1" hangingPunct="1"/>
                <a:endParaRPr lang="en-US" sz="2800" i="1" dirty="0">
                  <a:latin typeface="Palatino Linotype" pitchFamily="18" charset="0"/>
                </a:endParaRPr>
              </a:p>
              <a:p>
                <a:pPr eaLnBrk="1" hangingPunct="1"/>
                <a:r>
                  <a:rPr lang="en-US" sz="2800" i="1" dirty="0" smtClean="0">
                    <a:latin typeface="Palatino Linotype" pitchFamily="18" charset="0"/>
                  </a:rPr>
                  <a:t>                                                                         ….</a:t>
                </a:r>
                <a:r>
                  <a:rPr lang="en-US" sz="2800" dirty="0" smtClean="0">
                    <a:latin typeface="Palatino Linotype" pitchFamily="18" charset="0"/>
                  </a:rPr>
                  <a:t>(1)</a:t>
                </a:r>
              </a:p>
              <a:p>
                <a:pPr eaLnBrk="1" hangingPunct="1"/>
                <a:endParaRPr lang="en-US" sz="2800" i="1" dirty="0">
                  <a:latin typeface="Palatino Linotype" pitchFamily="18" charset="0"/>
                </a:endParaRPr>
              </a:p>
              <a:p>
                <a:pPr eaLnBrk="1" hangingPunct="1"/>
                <a:endParaRPr lang="en-US" sz="2800" i="1" dirty="0" smtClean="0">
                  <a:latin typeface="Palatino Linotype" pitchFamily="18" charset="0"/>
                </a:endParaRPr>
              </a:p>
              <a:p>
                <a:pPr eaLnBrk="1" hangingPunct="1"/>
                <a:r>
                  <a:rPr lang="en-US" sz="2800" dirty="0" smtClean="0">
                    <a:latin typeface="Palatino Linotype" pitchFamily="18" charset="0"/>
                  </a:rPr>
                  <a:t>which satisfies </a:t>
                </a: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r>
                  <a:rPr lang="en-US" sz="2800" dirty="0" smtClean="0">
                    <a:latin typeface="Palatino Linotype" pitchFamily="18" charset="0"/>
                  </a:rPr>
                  <a:t>Thus, the growth rate will be  the fastest at </a:t>
                </a:r>
                <a14:m>
                  <m:oMath xmlns:m="http://schemas.openxmlformats.org/officeDocument/2006/math">
                    <m:f>
                      <m:fPr>
                        <m:ctrlPr>
                          <a:rPr lang="en-US" sz="2800" i="1" smtClean="0">
                            <a:latin typeface="Cambria Math"/>
                          </a:rPr>
                        </m:ctrlPr>
                      </m:fPr>
                      <m:num>
                        <m:r>
                          <a:rPr lang="en-US" sz="2800" b="0" i="1" smtClean="0">
                            <a:latin typeface="Cambria Math"/>
                          </a:rPr>
                          <m:t>𝑀</m:t>
                        </m:r>
                      </m:num>
                      <m:den>
                        <m:r>
                          <a:rPr lang="en-US" sz="2800" b="0" i="1" smtClean="0">
                            <a:latin typeface="Cambria Math"/>
                          </a:rPr>
                          <m:t>2</m:t>
                        </m:r>
                      </m:den>
                    </m:f>
                  </m:oMath>
                </a14:m>
                <a:r>
                  <a:rPr lang="en-US" sz="2800" dirty="0" smtClean="0">
                    <a:latin typeface="Palatino Linotype" pitchFamily="18" charset="0"/>
                  </a:rPr>
                  <a:t>.</a:t>
                </a:r>
              </a:p>
              <a:p>
                <a:pPr eaLnBrk="1" hangingPunct="1"/>
                <a:endParaRPr lang="en-US" sz="2800" i="1" dirty="0">
                  <a:latin typeface="Palatino Linotype" pitchFamily="18" charset="0"/>
                </a:endParaRPr>
              </a:p>
              <a:p>
                <a:pPr eaLnBrk="1" hangingPunct="1"/>
                <a:endParaRPr lang="en-US" sz="2800" i="1" dirty="0" smtClean="0">
                  <a:latin typeface="Palatino Linotype" pitchFamily="18" charset="0"/>
                </a:endParaRPr>
              </a:p>
              <a:p>
                <a:pPr eaLnBrk="1" hangingPunct="1"/>
                <a:endParaRPr lang="en-US" sz="2800" i="1" dirty="0">
                  <a:latin typeface="Palatino Linotype" pitchFamily="18" charset="0"/>
                </a:endParaRPr>
              </a:p>
              <a:p>
                <a:pPr eaLnBrk="1" hangingPunct="1"/>
                <a:endParaRPr lang="en-US" sz="2800" i="1" dirty="0" smtClean="0">
                  <a:latin typeface="Palatino Linotype" pitchFamily="18" charset="0"/>
                </a:endParaRPr>
              </a:p>
              <a:p>
                <a:pPr eaLnBrk="1" hangingPunct="1"/>
                <a:endParaRPr lang="en-US" sz="2800" dirty="0">
                  <a:latin typeface="Palatino Linotype" pitchFamily="18" charset="0"/>
                </a:endParaRPr>
              </a:p>
            </p:txBody>
          </p:sp>
        </mc:Choice>
        <mc:Fallback>
          <p:sp>
            <p:nvSpPr>
              <p:cNvPr id="9222" name="Text Box 10"/>
              <p:cNvSpPr txBox="1">
                <a:spLocks noRot="1" noChangeAspect="1" noMove="1" noResize="1" noEditPoints="1" noAdjustHandles="1" noChangeArrowheads="1" noChangeShapeType="1" noTextEdit="1"/>
              </p:cNvSpPr>
              <p:nvPr/>
            </p:nvSpPr>
            <p:spPr bwMode="auto">
              <a:xfrm>
                <a:off x="533400" y="6476999"/>
                <a:ext cx="10055225" cy="19842163"/>
              </a:xfrm>
              <a:prstGeom prst="rect">
                <a:avLst/>
              </a:prstGeom>
              <a:blipFill rotWithShape="1">
                <a:blip r:embed="rId2" cstate="print"/>
                <a:stretch>
                  <a:fillRect l="-1273" t="-307" r="-2062"/>
                </a:stretch>
              </a:bli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sp>
        <p:nvSpPr>
          <p:cNvPr id="9223" name="Text Box 13"/>
          <p:cNvSpPr txBox="1">
            <a:spLocks noChangeArrowheads="1"/>
          </p:cNvSpPr>
          <p:nvPr/>
        </p:nvSpPr>
        <p:spPr bwMode="auto">
          <a:xfrm>
            <a:off x="495300" y="5394325"/>
            <a:ext cx="4344459"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dirty="0">
                <a:solidFill>
                  <a:srgbClr val="C00000"/>
                </a:solidFill>
              </a:rPr>
              <a:t>     </a:t>
            </a:r>
            <a:r>
              <a:rPr lang="en-US" sz="4000" b="1" dirty="0">
                <a:solidFill>
                  <a:srgbClr val="C00000"/>
                </a:solidFill>
              </a:rPr>
              <a:t>Introduction</a:t>
            </a:r>
          </a:p>
        </p:txBody>
      </p:sp>
      <p:sp>
        <p:nvSpPr>
          <p:cNvPr id="9224" name="Text Box 13"/>
          <p:cNvSpPr txBox="1">
            <a:spLocks noChangeArrowheads="1"/>
          </p:cNvSpPr>
          <p:nvPr/>
        </p:nvSpPr>
        <p:spPr bwMode="auto">
          <a:xfrm>
            <a:off x="33348945" y="19065875"/>
            <a:ext cx="6151236"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a:solidFill>
                  <a:srgbClr val="F4883E"/>
                </a:solidFill>
              </a:rPr>
              <a:t>     </a:t>
            </a:r>
            <a:r>
              <a:rPr lang="en-US" sz="4000" b="1" dirty="0">
                <a:solidFill>
                  <a:srgbClr val="C00000"/>
                </a:solidFill>
              </a:rPr>
              <a:t>Acknowledgements</a:t>
            </a:r>
          </a:p>
        </p:txBody>
      </p:sp>
      <p:sp>
        <p:nvSpPr>
          <p:cNvPr id="9225" name="Text Box 13"/>
          <p:cNvSpPr txBox="1">
            <a:spLocks noChangeArrowheads="1"/>
          </p:cNvSpPr>
          <p:nvPr/>
        </p:nvSpPr>
        <p:spPr bwMode="auto">
          <a:xfrm>
            <a:off x="33299400" y="28261252"/>
            <a:ext cx="6941324"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a:solidFill>
                  <a:srgbClr val="F59655"/>
                </a:solidFill>
              </a:rPr>
              <a:t>     </a:t>
            </a:r>
            <a:r>
              <a:rPr lang="en-US" sz="4000" b="1" dirty="0">
                <a:solidFill>
                  <a:srgbClr val="C00000"/>
                </a:solidFill>
              </a:rPr>
              <a:t>For further information</a:t>
            </a:r>
          </a:p>
        </p:txBody>
      </p:sp>
      <p:sp>
        <p:nvSpPr>
          <p:cNvPr id="9226" name="Text Box 13"/>
          <p:cNvSpPr txBox="1">
            <a:spLocks noChangeArrowheads="1"/>
          </p:cNvSpPr>
          <p:nvPr/>
        </p:nvSpPr>
        <p:spPr bwMode="auto">
          <a:xfrm>
            <a:off x="33375600" y="24333182"/>
            <a:ext cx="4121641"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smtClean="0">
                <a:solidFill>
                  <a:srgbClr val="FF0000"/>
                </a:solidFill>
              </a:rPr>
              <a:t>     </a:t>
            </a:r>
            <a:r>
              <a:rPr lang="en-US" sz="4000" b="1" dirty="0" smtClean="0">
                <a:solidFill>
                  <a:srgbClr val="C00000"/>
                </a:solidFill>
              </a:rPr>
              <a:t>References</a:t>
            </a:r>
            <a:endParaRPr lang="en-US" sz="4000" b="1" dirty="0">
              <a:solidFill>
                <a:srgbClr val="C00000"/>
              </a:solidFill>
            </a:endParaRPr>
          </a:p>
        </p:txBody>
      </p:sp>
      <p:sp>
        <p:nvSpPr>
          <p:cNvPr id="9228" name="Text Box 10"/>
          <p:cNvSpPr txBox="1">
            <a:spLocks noChangeArrowheads="1"/>
          </p:cNvSpPr>
          <p:nvPr/>
        </p:nvSpPr>
        <p:spPr bwMode="auto">
          <a:xfrm>
            <a:off x="33194190" y="19758550"/>
            <a:ext cx="10055225" cy="2801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spcBef>
                <a:spcPct val="50000"/>
              </a:spcBef>
            </a:pPr>
            <a:r>
              <a:rPr lang="en-US" sz="2800" dirty="0">
                <a:latin typeface="Palatino Linotype" pitchFamily="18" charset="0"/>
              </a:rPr>
              <a:t>Special thanks to Yuri </a:t>
            </a:r>
            <a:r>
              <a:rPr lang="en-US" sz="2800" dirty="0" err="1">
                <a:latin typeface="Palatino Linotype" pitchFamily="18" charset="0"/>
              </a:rPr>
              <a:t>Sapolich</a:t>
            </a:r>
            <a:r>
              <a:rPr lang="en-US" sz="2800" dirty="0">
                <a:latin typeface="Palatino Linotype" pitchFamily="18" charset="0"/>
              </a:rPr>
              <a:t>  for his time and help with the graphs and material concept. We thank to the Department of Mathematical Sciences for provided funds, as well. </a:t>
            </a:r>
          </a:p>
          <a:p>
            <a:pPr eaLnBrk="1" hangingPunct="1">
              <a:spcBef>
                <a:spcPct val="50000"/>
              </a:spcBef>
            </a:pPr>
            <a:r>
              <a:rPr lang="en-US" sz="2800" dirty="0">
                <a:latin typeface="Palatino Linotype" pitchFamily="18" charset="0"/>
              </a:rPr>
              <a:t>We'd like </a:t>
            </a:r>
            <a:r>
              <a:rPr lang="en-US" sz="2800" dirty="0" smtClean="0">
                <a:latin typeface="Palatino Linotype" pitchFamily="18" charset="0"/>
              </a:rPr>
              <a:t>to thank the </a:t>
            </a:r>
            <a:r>
              <a:rPr lang="en-US" sz="2800" dirty="0">
                <a:latin typeface="Palatino Linotype" pitchFamily="18" charset="0"/>
              </a:rPr>
              <a:t>Office of </a:t>
            </a:r>
            <a:r>
              <a:rPr lang="en-US" sz="2800" dirty="0" smtClean="0">
                <a:latin typeface="Palatino Linotype" pitchFamily="18" charset="0"/>
              </a:rPr>
              <a:t>Institutional Analysis </a:t>
            </a:r>
            <a:r>
              <a:rPr lang="en-US" sz="2800" dirty="0">
                <a:latin typeface="Palatino Linotype" pitchFamily="18" charset="0"/>
              </a:rPr>
              <a:t>and </a:t>
            </a:r>
            <a:r>
              <a:rPr lang="en-US" sz="2800" dirty="0" smtClean="0">
                <a:latin typeface="Palatino Linotype" pitchFamily="18" charset="0"/>
              </a:rPr>
              <a:t>Planning and to  Janet </a:t>
            </a:r>
            <a:r>
              <a:rPr lang="en-US" sz="2800" dirty="0" err="1" smtClean="0">
                <a:latin typeface="Palatino Linotype" pitchFamily="18" charset="0"/>
              </a:rPr>
              <a:t>Reiber</a:t>
            </a:r>
            <a:r>
              <a:rPr lang="en-US" sz="2800" dirty="0" smtClean="0">
                <a:latin typeface="Palatino Linotype" pitchFamily="18" charset="0"/>
              </a:rPr>
              <a:t>, Director of College of Sciences Advising Center, </a:t>
            </a:r>
            <a:r>
              <a:rPr lang="en-US" sz="2800" dirty="0">
                <a:latin typeface="Palatino Linotype" pitchFamily="18" charset="0"/>
              </a:rPr>
              <a:t>for helping </a:t>
            </a:r>
            <a:r>
              <a:rPr lang="en-US" sz="2800" dirty="0" smtClean="0">
                <a:latin typeface="Palatino Linotype" pitchFamily="18" charset="0"/>
              </a:rPr>
              <a:t>us with </a:t>
            </a:r>
            <a:r>
              <a:rPr lang="en-US" sz="2800" dirty="0">
                <a:latin typeface="Palatino Linotype" pitchFamily="18" charset="0"/>
              </a:rPr>
              <a:t>the enrollment </a:t>
            </a:r>
            <a:r>
              <a:rPr lang="en-US" sz="2800" dirty="0" smtClean="0">
                <a:latin typeface="Palatino Linotype" pitchFamily="18" charset="0"/>
              </a:rPr>
              <a:t>data.</a:t>
            </a:r>
            <a:endParaRPr lang="en-US" sz="2800" dirty="0">
              <a:latin typeface="Palatino Linotype" pitchFamily="18" charset="0"/>
            </a:endParaRPr>
          </a:p>
        </p:txBody>
      </p:sp>
      <p:sp>
        <p:nvSpPr>
          <p:cNvPr id="9230" name="Text Box 13"/>
          <p:cNvSpPr txBox="1">
            <a:spLocks noChangeArrowheads="1"/>
          </p:cNvSpPr>
          <p:nvPr/>
        </p:nvSpPr>
        <p:spPr bwMode="auto">
          <a:xfrm>
            <a:off x="11425238" y="5397500"/>
            <a:ext cx="5837047"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a:solidFill>
                  <a:srgbClr val="F59655"/>
                </a:solidFill>
              </a:rPr>
              <a:t>     </a:t>
            </a:r>
            <a:r>
              <a:rPr lang="en-US" sz="4000" b="1" dirty="0">
                <a:solidFill>
                  <a:srgbClr val="C00000"/>
                </a:solidFill>
              </a:rPr>
              <a:t>Application (cont.)</a:t>
            </a:r>
          </a:p>
        </p:txBody>
      </p:sp>
      <p:sp>
        <p:nvSpPr>
          <p:cNvPr id="9231" name="Text Box 10"/>
          <p:cNvSpPr txBox="1">
            <a:spLocks noChangeArrowheads="1"/>
          </p:cNvSpPr>
          <p:nvPr/>
        </p:nvSpPr>
        <p:spPr bwMode="auto">
          <a:xfrm>
            <a:off x="11353800" y="6384925"/>
            <a:ext cx="10591800" cy="167497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r>
              <a:rPr lang="en-US" sz="2800" dirty="0" smtClean="0">
                <a:latin typeface="Palatino Linotype" pitchFamily="18" charset="0"/>
              </a:rPr>
              <a:t>If </a:t>
            </a:r>
            <a:r>
              <a:rPr lang="en-US" sz="2800" i="1" dirty="0" smtClean="0">
                <a:latin typeface="Palatino Linotype" pitchFamily="18" charset="0"/>
              </a:rPr>
              <a:t>M</a:t>
            </a:r>
            <a:r>
              <a:rPr lang="en-US" sz="2800" dirty="0" smtClean="0">
                <a:latin typeface="Palatino Linotype" pitchFamily="18" charset="0"/>
              </a:rPr>
              <a:t> is the maximum level of performance of which the learner is capable, then the equation, ( with k a positive constant):</a:t>
            </a:r>
          </a:p>
          <a:p>
            <a:pPr eaLnBrk="1" hangingPunct="1"/>
            <a:endParaRPr lang="en-US" sz="2800" dirty="0">
              <a:latin typeface="Palatino Linotype" pitchFamily="18" charset="0"/>
            </a:endParaRPr>
          </a:p>
          <a:p>
            <a:pPr eaLnBrk="1" hangingPunct="1"/>
            <a:r>
              <a:rPr lang="en-US" sz="2800" dirty="0">
                <a:latin typeface="Palatino Linotype" pitchFamily="18" charset="0"/>
              </a:rPr>
              <a:t> </a:t>
            </a:r>
            <a:r>
              <a:rPr lang="en-US" sz="2800" dirty="0" smtClean="0">
                <a:latin typeface="Palatino Linotype" pitchFamily="18" charset="0"/>
              </a:rPr>
              <a:t>                                                           </a:t>
            </a:r>
            <a:r>
              <a:rPr lang="en-US" sz="2800" i="1" dirty="0" smtClean="0">
                <a:latin typeface="Palatino Linotype" pitchFamily="18" charset="0"/>
              </a:rPr>
              <a:t>……………………   </a:t>
            </a:r>
            <a:r>
              <a:rPr lang="en-US" sz="2800" dirty="0" smtClean="0">
                <a:latin typeface="Palatino Linotype" pitchFamily="18" charset="0"/>
              </a:rPr>
              <a:t> (2)</a:t>
            </a:r>
          </a:p>
          <a:p>
            <a:pPr eaLnBrk="1" hangingPunct="1"/>
            <a:endParaRPr lang="en-US" sz="2800" dirty="0">
              <a:latin typeface="Palatino Linotype" pitchFamily="18" charset="0"/>
            </a:endParaRPr>
          </a:p>
          <a:p>
            <a:pPr eaLnBrk="1" hangingPunct="1"/>
            <a:r>
              <a:rPr lang="en-US" sz="2800" dirty="0" smtClean="0">
                <a:latin typeface="Palatino Linotype" pitchFamily="18" charset="0"/>
              </a:rPr>
              <a:t>is a reasonable model for learning since  RHS of (2) is always positive, so the level of performance </a:t>
            </a:r>
            <a:r>
              <a:rPr lang="en-US" sz="2800" i="1" dirty="0" smtClean="0">
                <a:latin typeface="Palatino Linotype" pitchFamily="18" charset="0"/>
              </a:rPr>
              <a:t>P</a:t>
            </a:r>
            <a:r>
              <a:rPr lang="en-US" sz="2800" dirty="0" smtClean="0">
                <a:latin typeface="Palatino Linotype" pitchFamily="18" charset="0"/>
              </a:rPr>
              <a:t> is increasing. As </a:t>
            </a:r>
            <a:r>
              <a:rPr lang="en-US" sz="2800" i="1" dirty="0" smtClean="0">
                <a:latin typeface="Palatino Linotype" pitchFamily="18" charset="0"/>
              </a:rPr>
              <a:t>P </a:t>
            </a:r>
            <a:r>
              <a:rPr lang="en-US" sz="2800" dirty="0" smtClean="0">
                <a:latin typeface="Palatino Linotype" pitchFamily="18" charset="0"/>
              </a:rPr>
              <a:t>gets close to M, </a:t>
            </a:r>
            <a:r>
              <a:rPr lang="en-US" sz="2800" i="1" dirty="0" err="1" smtClean="0">
                <a:latin typeface="Palatino Linotype" pitchFamily="18" charset="0"/>
              </a:rPr>
              <a:t>dP</a:t>
            </a:r>
            <a:r>
              <a:rPr lang="en-US" sz="2800" i="1" dirty="0" smtClean="0">
                <a:latin typeface="Palatino Linotype" pitchFamily="18" charset="0"/>
              </a:rPr>
              <a:t>/</a:t>
            </a:r>
            <a:r>
              <a:rPr lang="en-US" sz="2800" i="1" dirty="0" err="1" smtClean="0">
                <a:latin typeface="Palatino Linotype" pitchFamily="18" charset="0"/>
              </a:rPr>
              <a:t>dt</a:t>
            </a:r>
            <a:r>
              <a:rPr lang="en-US" sz="2800" i="1" dirty="0" smtClean="0">
                <a:latin typeface="Palatino Linotype" pitchFamily="18" charset="0"/>
              </a:rPr>
              <a:t> </a:t>
            </a:r>
            <a:r>
              <a:rPr lang="en-US" sz="2800" dirty="0" smtClean="0">
                <a:latin typeface="Palatino Linotype" pitchFamily="18" charset="0"/>
              </a:rPr>
              <a:t>gets close to 0, that is, the performance levels off.</a:t>
            </a:r>
          </a:p>
          <a:p>
            <a:pPr eaLnBrk="1" hangingPunct="1"/>
            <a:endParaRPr lang="en-US" sz="2800" dirty="0">
              <a:latin typeface="Palatino Linotype" pitchFamily="18" charset="0"/>
            </a:endParaRPr>
          </a:p>
          <a:p>
            <a:pPr eaLnBrk="1" hangingPunct="1"/>
            <a:r>
              <a:rPr lang="en-US" sz="2800" dirty="0" smtClean="0">
                <a:latin typeface="Palatino Linotype" pitchFamily="18" charset="0"/>
              </a:rPr>
              <a:t>The solution is derived from </a:t>
            </a:r>
          </a:p>
          <a:p>
            <a:pPr eaLnBrk="1" hangingPunct="1"/>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endParaRPr lang="en-US" sz="2800" dirty="0">
              <a:latin typeface="Palatino Linotype" pitchFamily="18" charset="0"/>
            </a:endParaRPr>
          </a:p>
          <a:p>
            <a:pPr eaLnBrk="1" hangingPunct="1"/>
            <a:r>
              <a:rPr lang="en-US" sz="2800" dirty="0" smtClean="0">
                <a:latin typeface="Palatino Linotype" pitchFamily="18" charset="0"/>
              </a:rPr>
              <a:t>                                                i.e.</a:t>
            </a:r>
            <a:endParaRPr lang="en-US" sz="2800" dirty="0">
              <a:latin typeface="Palatino Linotype" pitchFamily="18" charset="0"/>
            </a:endParaRPr>
          </a:p>
          <a:p>
            <a:pPr eaLnBrk="1" hangingPunct="1"/>
            <a:endParaRPr lang="en-US" sz="2800" dirty="0" smtClean="0">
              <a:latin typeface="Palatino Linotype" pitchFamily="18" charset="0"/>
            </a:endParaRPr>
          </a:p>
          <a:p>
            <a:pPr eaLnBrk="1" hangingPunct="1"/>
            <a:r>
              <a:rPr lang="en-US" sz="2800" dirty="0" smtClean="0">
                <a:latin typeface="Palatino Linotype" pitchFamily="18" charset="0"/>
              </a:rPr>
              <a:t>and is:</a:t>
            </a:r>
            <a:endParaRPr lang="en-US" sz="2800" dirty="0">
              <a:latin typeface="Palatino Linotype" pitchFamily="18" charset="0"/>
            </a:endParaRPr>
          </a:p>
          <a:p>
            <a:pPr eaLnBrk="1" hangingPunct="1">
              <a:spcBef>
                <a:spcPct val="50000"/>
              </a:spcBef>
            </a:pPr>
            <a:r>
              <a:rPr lang="en-US" sz="2800" dirty="0" smtClean="0">
                <a:latin typeface="Palatino Linotype" pitchFamily="18" charset="0"/>
              </a:rPr>
              <a:t>                                                        </a:t>
            </a: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r>
              <a:rPr lang="en-US" sz="2800" dirty="0" smtClean="0">
                <a:latin typeface="Palatino Linotype" pitchFamily="18" charset="0"/>
              </a:rPr>
              <a:t>The  figure </a:t>
            </a:r>
            <a:r>
              <a:rPr lang="en-US" sz="2800" dirty="0">
                <a:latin typeface="Palatino Linotype" pitchFamily="18" charset="0"/>
              </a:rPr>
              <a:t>above shows the performance of someone learning a skill as a function of the training time </a:t>
            </a:r>
            <a:r>
              <a:rPr lang="en-US" sz="2800" i="1" dirty="0">
                <a:latin typeface="Palatino Linotype" pitchFamily="18" charset="0"/>
              </a:rPr>
              <a:t>t.</a:t>
            </a:r>
            <a:endParaRPr lang="en-US" sz="2800" dirty="0">
              <a:latin typeface="Palatino Linotype" pitchFamily="18" charset="0"/>
            </a:endParaRPr>
          </a:p>
        </p:txBody>
      </p:sp>
      <p:sp>
        <p:nvSpPr>
          <p:cNvPr id="9232" name="Text Box 10"/>
          <p:cNvSpPr txBox="1">
            <a:spLocks noChangeArrowheads="1"/>
          </p:cNvSpPr>
          <p:nvPr/>
        </p:nvSpPr>
        <p:spPr bwMode="auto">
          <a:xfrm>
            <a:off x="33299400" y="25004712"/>
            <a:ext cx="10055225" cy="3657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1524000" indent="-1524000"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r>
              <a:rPr lang="en-US" sz="2800" dirty="0">
                <a:latin typeface="Palatino Linotype" pitchFamily="18" charset="0"/>
              </a:rPr>
              <a:t>[1] </a:t>
            </a:r>
            <a:r>
              <a:rPr lang="en-US" sz="2800" dirty="0" smtClean="0">
                <a:latin typeface="Palatino Linotype" pitchFamily="18" charset="0"/>
              </a:rPr>
              <a:t>Stewart, James. </a:t>
            </a:r>
            <a:r>
              <a:rPr lang="en-US" sz="2800" i="1" dirty="0" smtClean="0">
                <a:latin typeface="Palatino Linotype" pitchFamily="18" charset="0"/>
              </a:rPr>
              <a:t>Calculus: Concepts and Context</a:t>
            </a:r>
            <a:r>
              <a:rPr lang="en-US" sz="2800" dirty="0" smtClean="0">
                <a:latin typeface="Palatino Linotype" pitchFamily="18" charset="0"/>
              </a:rPr>
              <a:t>. Brooks Cole, 1996. 584-94.</a:t>
            </a:r>
            <a:endParaRPr lang="en-US" sz="2800" dirty="0">
              <a:latin typeface="Palatino Linotype" pitchFamily="18" charset="0"/>
            </a:endParaRPr>
          </a:p>
          <a:p>
            <a:pPr eaLnBrk="1" hangingPunct="1"/>
            <a:r>
              <a:rPr lang="en-US" sz="2800" dirty="0">
                <a:latin typeface="Palatino Linotype" pitchFamily="18" charset="0"/>
              </a:rPr>
              <a:t>[2] Stewart, James. </a:t>
            </a:r>
            <a:r>
              <a:rPr lang="en-US" sz="2800" i="1" dirty="0">
                <a:latin typeface="Palatino Linotype" pitchFamily="18" charset="0"/>
              </a:rPr>
              <a:t>Essential Calculus: Early </a:t>
            </a:r>
            <a:r>
              <a:rPr lang="en-US" sz="2800" i="1" dirty="0" err="1">
                <a:latin typeface="Palatino Linotype" pitchFamily="18" charset="0"/>
              </a:rPr>
              <a:t>Transcendentals</a:t>
            </a:r>
            <a:r>
              <a:rPr lang="en-US" sz="2800" dirty="0">
                <a:latin typeface="Palatino Linotype" pitchFamily="18" charset="0"/>
              </a:rPr>
              <a:t>. </a:t>
            </a:r>
            <a:r>
              <a:rPr lang="en-US" sz="2800" dirty="0" err="1">
                <a:latin typeface="Palatino Linotype" pitchFamily="18" charset="0"/>
              </a:rPr>
              <a:t>BrooksCole</a:t>
            </a:r>
            <a:r>
              <a:rPr lang="en-US" sz="2800" dirty="0">
                <a:latin typeface="Palatino Linotype" pitchFamily="18" charset="0"/>
              </a:rPr>
              <a:t> Pub Co, 2006. 397-404</a:t>
            </a:r>
            <a:r>
              <a:rPr lang="en-US" sz="2800" dirty="0" smtClean="0">
                <a:latin typeface="Palatino Linotype" pitchFamily="18" charset="0"/>
              </a:rPr>
              <a:t>.</a:t>
            </a:r>
            <a:endParaRPr lang="en-US" sz="2800" dirty="0">
              <a:latin typeface="Palatino Linotype" pitchFamily="18" charset="0"/>
            </a:endParaRPr>
          </a:p>
          <a:p>
            <a:pPr eaLnBrk="1" hangingPunct="1"/>
            <a:r>
              <a:rPr lang="en-US" sz="2800" dirty="0">
                <a:latin typeface="Palatino Linotype" pitchFamily="18" charset="0"/>
              </a:rPr>
              <a:t>[3] </a:t>
            </a:r>
            <a:r>
              <a:rPr lang="en-US" sz="2800" dirty="0" err="1">
                <a:latin typeface="Palatino Linotype" pitchFamily="18" charset="0"/>
              </a:rPr>
              <a:t>Strogatz</a:t>
            </a:r>
            <a:r>
              <a:rPr lang="en-US" sz="2800" dirty="0">
                <a:latin typeface="Palatino Linotype" pitchFamily="18" charset="0"/>
              </a:rPr>
              <a:t>, Steven. </a:t>
            </a:r>
            <a:r>
              <a:rPr lang="en-US" sz="2800" i="1" dirty="0">
                <a:latin typeface="Palatino Linotype" pitchFamily="18" charset="0"/>
              </a:rPr>
              <a:t>Nonlinear dynamics and Chaos: with applications to physics, biology, chemistry, and engineering</a:t>
            </a:r>
            <a:r>
              <a:rPr lang="en-US" sz="2800" dirty="0">
                <a:latin typeface="Palatino Linotype" pitchFamily="18" charset="0"/>
              </a:rPr>
              <a:t>. Westview Press, 1994. 21-24</a:t>
            </a:r>
            <a:r>
              <a:rPr lang="en-US" sz="2800" dirty="0" smtClean="0">
                <a:latin typeface="Palatino Linotype" pitchFamily="18" charset="0"/>
              </a:rPr>
              <a:t>.</a:t>
            </a:r>
            <a:endParaRPr lang="en-US" sz="2800" dirty="0">
              <a:latin typeface="Palatino Linotype" pitchFamily="18" charset="0"/>
            </a:endParaRPr>
          </a:p>
          <a:p>
            <a:pPr eaLnBrk="1" hangingPunct="1"/>
            <a:endParaRPr lang="en-US" sz="2800" dirty="0">
              <a:latin typeface="Palatino Linotype" pitchFamily="18" charset="0"/>
            </a:endParaRPr>
          </a:p>
        </p:txBody>
      </p:sp>
      <p:sp>
        <p:nvSpPr>
          <p:cNvPr id="9233" name="Text Box 10"/>
          <p:cNvSpPr txBox="1">
            <a:spLocks noChangeArrowheads="1"/>
          </p:cNvSpPr>
          <p:nvPr/>
        </p:nvSpPr>
        <p:spPr bwMode="auto">
          <a:xfrm>
            <a:off x="33375600" y="28969138"/>
            <a:ext cx="10055225" cy="1828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spcBef>
                <a:spcPct val="50000"/>
              </a:spcBef>
            </a:pPr>
            <a:r>
              <a:rPr lang="en-US" sz="2800" dirty="0">
                <a:latin typeface="Palatino Linotype" pitchFamily="18" charset="0"/>
              </a:rPr>
              <a:t>If you have any questions or would like more information, the authors may be reached at Arnolde4@unlv.nevada.edu and Monika.Neda@unlv.edu.</a:t>
            </a:r>
          </a:p>
        </p:txBody>
      </p:sp>
      <p:sp>
        <p:nvSpPr>
          <p:cNvPr id="9234" name="Text Box 13"/>
          <p:cNvSpPr txBox="1">
            <a:spLocks noChangeArrowheads="1"/>
          </p:cNvSpPr>
          <p:nvPr/>
        </p:nvSpPr>
        <p:spPr bwMode="auto">
          <a:xfrm>
            <a:off x="914400" y="26319162"/>
            <a:ext cx="8029575"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a:solidFill>
                  <a:srgbClr val="C00000"/>
                </a:solidFill>
              </a:rPr>
              <a:t>     </a:t>
            </a:r>
            <a:r>
              <a:rPr lang="en-US" sz="4000" b="1" dirty="0" smtClean="0">
                <a:solidFill>
                  <a:srgbClr val="C00000"/>
                </a:solidFill>
              </a:rPr>
              <a:t>Application in Psychology </a:t>
            </a:r>
            <a:endParaRPr lang="en-US" sz="4000" b="1" dirty="0">
              <a:solidFill>
                <a:srgbClr val="C00000"/>
              </a:solidFill>
            </a:endParaRPr>
          </a:p>
        </p:txBody>
      </p:sp>
      <p:sp>
        <p:nvSpPr>
          <p:cNvPr id="9236" name="Text Box 10"/>
          <p:cNvSpPr txBox="1">
            <a:spLocks noChangeArrowheads="1"/>
          </p:cNvSpPr>
          <p:nvPr/>
        </p:nvSpPr>
        <p:spPr bwMode="auto">
          <a:xfrm>
            <a:off x="11353800" y="26593800"/>
            <a:ext cx="10591800" cy="2895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1524000" indent="-1524000"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spcBef>
                <a:spcPct val="50000"/>
              </a:spcBef>
            </a:pPr>
            <a:r>
              <a:rPr lang="en-US" sz="2800" dirty="0" smtClean="0">
                <a:latin typeface="Palatino Linotype" pitchFamily="18" charset="0"/>
              </a:rPr>
              <a:t>b</a:t>
            </a:r>
            <a:r>
              <a:rPr lang="en-US" sz="2800" dirty="0">
                <a:latin typeface="Palatino Linotype" pitchFamily="18" charset="0"/>
              </a:rPr>
              <a:t>) How long will it take for the population to increase to 5000</a:t>
            </a:r>
            <a:r>
              <a:rPr lang="en-US" sz="2800" dirty="0" smtClean="0">
                <a:latin typeface="Palatino Linotype" pitchFamily="18" charset="0"/>
              </a:rPr>
              <a:t>?</a:t>
            </a: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endParaRPr lang="en-US" sz="2800" dirty="0" smtClean="0">
              <a:latin typeface="Palatino Linotype" pitchFamily="18" charset="0"/>
            </a:endParaRP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a:latin typeface="Palatino Linotype" pitchFamily="18" charset="0"/>
            </a:endParaRPr>
          </a:p>
        </p:txBody>
      </p:sp>
      <p:pic>
        <p:nvPicPr>
          <p:cNvPr id="9237" name="Picture 96"/>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6432496" y="23105715"/>
            <a:ext cx="2971800" cy="1225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38" name="Text Box 13"/>
          <p:cNvSpPr txBox="1">
            <a:spLocks noChangeArrowheads="1"/>
          </p:cNvSpPr>
          <p:nvPr/>
        </p:nvSpPr>
        <p:spPr bwMode="auto">
          <a:xfrm>
            <a:off x="22707600" y="12115800"/>
            <a:ext cx="8435643" cy="707886"/>
          </a:xfrm>
          <a:prstGeom prst="rect">
            <a:avLst/>
          </a:prstGeom>
          <a:noFill/>
          <a:ln>
            <a:noFill/>
          </a:ln>
          <a:extLst>
            <a:ext uri="{909E8E84-426E-40DD-AFC4-6F175D3DCCD1}">
              <a14:hiddenFill xmlns:a14="http://schemas.microsoft.com/office/drawing/2010/main" xmlns="">
                <a:solidFill>
                  <a:srgbClr val="00FF00"/>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dirty="0">
                <a:solidFill>
                  <a:srgbClr val="F59655"/>
                </a:solidFill>
              </a:rPr>
              <a:t> </a:t>
            </a:r>
            <a:r>
              <a:rPr lang="en-US" sz="4000" b="1" dirty="0" smtClean="0">
                <a:solidFill>
                  <a:srgbClr val="C00000"/>
                </a:solidFill>
              </a:rPr>
              <a:t>Prediction of World Population </a:t>
            </a:r>
            <a:endParaRPr lang="en-US" sz="4000" b="1" dirty="0">
              <a:solidFill>
                <a:srgbClr val="C00000"/>
              </a:solidFill>
            </a:endParaRPr>
          </a:p>
        </p:txBody>
      </p:sp>
      <p:sp>
        <p:nvSpPr>
          <p:cNvPr id="9239" name="Text Box 13"/>
          <p:cNvSpPr txBox="1">
            <a:spLocks noChangeArrowheads="1"/>
          </p:cNvSpPr>
          <p:nvPr/>
        </p:nvSpPr>
        <p:spPr bwMode="auto">
          <a:xfrm>
            <a:off x="33375600" y="5495925"/>
            <a:ext cx="9586279"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a:solidFill>
                  <a:srgbClr val="C00000"/>
                </a:solidFill>
              </a:rPr>
              <a:t>   </a:t>
            </a:r>
            <a:r>
              <a:rPr lang="en-US" sz="4000" b="1" dirty="0" smtClean="0">
                <a:solidFill>
                  <a:srgbClr val="C00000"/>
                </a:solidFill>
              </a:rPr>
              <a:t>Conclusions and Future Directions</a:t>
            </a:r>
            <a:endParaRPr lang="en-US" sz="4000" b="1" dirty="0">
              <a:solidFill>
                <a:srgbClr val="C00000"/>
              </a:solidFill>
            </a:endParaRPr>
          </a:p>
        </p:txBody>
      </p:sp>
      <p:sp>
        <p:nvSpPr>
          <p:cNvPr id="9240" name="Text Box 10"/>
          <p:cNvSpPr txBox="1">
            <a:spLocks noChangeArrowheads="1"/>
          </p:cNvSpPr>
          <p:nvPr/>
        </p:nvSpPr>
        <p:spPr bwMode="auto">
          <a:xfrm>
            <a:off x="498231" y="27354927"/>
            <a:ext cx="10055225" cy="289647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spcBef>
                <a:spcPct val="50000"/>
              </a:spcBef>
            </a:pPr>
            <a:r>
              <a:rPr lang="en-US" sz="2800" dirty="0" smtClean="0">
                <a:latin typeface="Palatino Linotype" pitchFamily="18" charset="0"/>
              </a:rPr>
              <a:t>Psychologists are interested in learning theory study - </a:t>
            </a:r>
            <a:r>
              <a:rPr lang="en-US" sz="2800" i="1" dirty="0" smtClean="0">
                <a:latin typeface="Palatino Linotype" pitchFamily="18" charset="0"/>
              </a:rPr>
              <a:t>learning curves</a:t>
            </a:r>
            <a:r>
              <a:rPr lang="en-US" sz="2800" dirty="0" smtClean="0">
                <a:latin typeface="Palatino Linotype" pitchFamily="18" charset="0"/>
              </a:rPr>
              <a:t>. A learning curve is the graph of a function </a:t>
            </a:r>
            <a:r>
              <a:rPr lang="en-US" sz="2800" i="1" dirty="0" smtClean="0">
                <a:latin typeface="Palatino Linotype" pitchFamily="18" charset="0"/>
              </a:rPr>
              <a:t>P(t)</a:t>
            </a:r>
            <a:r>
              <a:rPr lang="en-US" sz="2800" dirty="0" smtClean="0">
                <a:latin typeface="Palatino Linotype" pitchFamily="18" charset="0"/>
              </a:rPr>
              <a:t>, the performance of someone learning a skill as a function of the training time </a:t>
            </a:r>
            <a:r>
              <a:rPr lang="en-US" sz="2800" i="1" dirty="0" smtClean="0">
                <a:latin typeface="Palatino Linotype" pitchFamily="18" charset="0"/>
              </a:rPr>
              <a:t>t. </a:t>
            </a:r>
            <a:r>
              <a:rPr lang="en-US" sz="2800" dirty="0" smtClean="0">
                <a:latin typeface="Palatino Linotype" pitchFamily="18" charset="0"/>
              </a:rPr>
              <a:t>The derivative </a:t>
            </a:r>
            <a:r>
              <a:rPr lang="en-US" sz="2800" i="1" dirty="0" err="1" smtClean="0">
                <a:latin typeface="Palatino Linotype" pitchFamily="18" charset="0"/>
              </a:rPr>
              <a:t>dP</a:t>
            </a:r>
            <a:r>
              <a:rPr lang="en-US" sz="2800" i="1" dirty="0" smtClean="0">
                <a:latin typeface="Palatino Linotype" pitchFamily="18" charset="0"/>
              </a:rPr>
              <a:t>/</a:t>
            </a:r>
            <a:r>
              <a:rPr lang="en-US" sz="2800" i="1" dirty="0" err="1" smtClean="0">
                <a:latin typeface="Palatino Linotype" pitchFamily="18" charset="0"/>
              </a:rPr>
              <a:t>dt</a:t>
            </a:r>
            <a:r>
              <a:rPr lang="en-US" sz="2800" dirty="0" smtClean="0">
                <a:latin typeface="Palatino Linotype" pitchFamily="18" charset="0"/>
              </a:rPr>
              <a:t> represents the rate at which performance improves.</a:t>
            </a:r>
          </a:p>
          <a:p>
            <a:pPr eaLnBrk="1" hangingPunct="1">
              <a:spcBef>
                <a:spcPct val="50000"/>
              </a:spcBef>
            </a:pPr>
            <a:endParaRPr lang="en-US" sz="2800" dirty="0">
              <a:latin typeface="Palatino Linotype" pitchFamily="18" charset="0"/>
            </a:endParaRPr>
          </a:p>
          <a:p>
            <a:pPr eaLnBrk="1" hangingPunct="1">
              <a:spcBef>
                <a:spcPct val="50000"/>
              </a:spcBef>
            </a:pPr>
            <a:endParaRPr lang="en-US" sz="2800" dirty="0">
              <a:latin typeface="Palatino Linotype" pitchFamily="18" charset="0"/>
            </a:endParaRPr>
          </a:p>
        </p:txBody>
      </p:sp>
      <mc:AlternateContent xmlns:mc="http://schemas.openxmlformats.org/markup-compatibility/2006">
        <mc:Choice xmlns:a14="http://schemas.microsoft.com/office/drawing/2010/main" xmlns="" Requires="a14">
          <p:sp>
            <p:nvSpPr>
              <p:cNvPr id="9241" name="Text Box 10"/>
              <p:cNvSpPr txBox="1">
                <a:spLocks noChangeArrowheads="1"/>
              </p:cNvSpPr>
              <p:nvPr/>
            </p:nvSpPr>
            <p:spPr bwMode="auto">
              <a:xfrm>
                <a:off x="33315166" y="6477000"/>
                <a:ext cx="10055225" cy="125888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spcBef>
                    <a:spcPct val="50000"/>
                  </a:spcBef>
                </a:pPr>
                <a:r>
                  <a:rPr lang="en-US" sz="2800" dirty="0" smtClean="0">
                    <a:latin typeface="Palatino Linotype" pitchFamily="18" charset="0"/>
                  </a:rPr>
                  <a:t>Understanding and predicting the behavior of a population is essential in numerous applications. Logistic differential equations can be used to accurately predict a rate of change of </a:t>
                </a:r>
                <a:r>
                  <a:rPr lang="en-US" sz="2800" dirty="0">
                    <a:latin typeface="Palatino Linotype" pitchFamily="18" charset="0"/>
                  </a:rPr>
                  <a:t>a </a:t>
                </a:r>
                <a:r>
                  <a:rPr lang="en-US" sz="2800" dirty="0" smtClean="0">
                    <a:latin typeface="Palatino Linotype" pitchFamily="18" charset="0"/>
                  </a:rPr>
                  <a:t>population over a period of time, such as in biological, psychological, and economical processes. Future directions will consist of:</a:t>
                </a:r>
              </a:p>
              <a:p>
                <a:pPr eaLnBrk="1" hangingPunct="1">
                  <a:spcBef>
                    <a:spcPct val="50000"/>
                  </a:spcBef>
                </a:pPr>
                <a:r>
                  <a:rPr lang="en-US" sz="2800" dirty="0" smtClean="0">
                    <a:latin typeface="Palatino Linotype" pitchFamily="18" charset="0"/>
                  </a:rPr>
                  <a:t>- Application in which there is a minimum population such that the species will become extinct if the size of the population falls below M.</a:t>
                </a:r>
              </a:p>
              <a:p>
                <a:pPr eaLnBrk="1" hangingPunct="1">
                  <a:spcBef>
                    <a:spcPct val="50000"/>
                  </a:spcBef>
                </a:pPr>
                <a:endParaRPr lang="en-US" sz="2800" dirty="0">
                  <a:latin typeface="Palatino Linotype" pitchFamily="18" charset="0"/>
                </a:endParaRPr>
              </a:p>
              <a:p>
                <a:pPr eaLnBrk="1" hangingPunct="1">
                  <a:spcBef>
                    <a:spcPct val="50000"/>
                  </a:spcBef>
                </a:pPr>
                <a:r>
                  <a:rPr lang="en-US" sz="2800" dirty="0" smtClean="0">
                    <a:latin typeface="Palatino Linotype" pitchFamily="18" charset="0"/>
                  </a:rPr>
                  <a:t>                                                                                     …..(3)</a:t>
                </a:r>
              </a:p>
              <a:p>
                <a:pPr eaLnBrk="1" hangingPunct="1">
                  <a:spcBef>
                    <a:spcPct val="50000"/>
                  </a:spcBef>
                </a:pPr>
                <a:r>
                  <a:rPr lang="en-US" sz="2800" dirty="0">
                    <a:latin typeface="Palatino Linotype" pitchFamily="18" charset="0"/>
                  </a:rPr>
                  <a:t>	</a:t>
                </a:r>
                <a:r>
                  <a:rPr lang="en-US" sz="2800" dirty="0" smtClean="0">
                    <a:latin typeface="Palatino Linotype" pitchFamily="18" charset="0"/>
                  </a:rPr>
                  <a:t>* if M &lt; P &lt; K, the solution of (3) will be increasing.</a:t>
                </a:r>
              </a:p>
              <a:p>
                <a:pPr eaLnBrk="1" hangingPunct="1">
                  <a:spcBef>
                    <a:spcPct val="50000"/>
                  </a:spcBef>
                </a:pPr>
                <a:r>
                  <a:rPr lang="en-US" sz="2800" dirty="0">
                    <a:latin typeface="Palatino Linotype" pitchFamily="18" charset="0"/>
                  </a:rPr>
                  <a:t>	</a:t>
                </a:r>
                <a:r>
                  <a:rPr lang="en-US" sz="2800" dirty="0" smtClean="0">
                    <a:latin typeface="Palatino Linotype" pitchFamily="18" charset="0"/>
                  </a:rPr>
                  <a:t>* if 0 &lt; P &lt; M, the solution of (3) will be decreasing. </a:t>
                </a:r>
              </a:p>
              <a:p>
                <a:pPr eaLnBrk="1" hangingPunct="1">
                  <a:spcBef>
                    <a:spcPct val="50000"/>
                  </a:spcBef>
                </a:pPr>
                <a:r>
                  <a:rPr lang="en-US" sz="2800" dirty="0" smtClean="0">
                    <a:latin typeface="Palatino Linotype" pitchFamily="18" charset="0"/>
                  </a:rPr>
                  <a:t>- Application with seasonal-growth model, given by :</a:t>
                </a:r>
              </a:p>
              <a:p>
                <a:pPr eaLnBrk="1" hangingPunct="1">
                  <a:spcBef>
                    <a:spcPct val="50000"/>
                  </a:spcBef>
                </a:pPr>
                <a:endParaRPr lang="en-US" sz="2800" dirty="0">
                  <a:latin typeface="Palatino Linotype" pitchFamily="18" charset="0"/>
                </a:endParaRPr>
              </a:p>
              <a:p>
                <a:pPr eaLnBrk="1" hangingPunct="1">
                  <a:spcBef>
                    <a:spcPct val="50000"/>
                  </a:spcBef>
                </a:pPr>
                <a:r>
                  <a:rPr lang="en-US" sz="2800" dirty="0" smtClean="0">
                    <a:latin typeface="Palatino Linotype" pitchFamily="18" charset="0"/>
                  </a:rPr>
                  <a:t> </a:t>
                </a:r>
                <a:endParaRPr lang="en-US" sz="2800" dirty="0">
                  <a:latin typeface="Palatino Linotype" pitchFamily="18" charset="0"/>
                </a:endParaRPr>
              </a:p>
              <a:p>
                <a:pPr eaLnBrk="1" hangingPunct="1">
                  <a:spcBef>
                    <a:spcPct val="50000"/>
                  </a:spcBef>
                </a:pPr>
                <a:r>
                  <a:rPr lang="en-US" sz="2800" dirty="0">
                    <a:latin typeface="Palatino Linotype" pitchFamily="18" charset="0"/>
                  </a:rPr>
                  <a:t>w</a:t>
                </a:r>
                <a:r>
                  <a:rPr lang="en-US" sz="2800" dirty="0" smtClean="0">
                    <a:latin typeface="Palatino Linotype" pitchFamily="18" charset="0"/>
                  </a:rPr>
                  <a:t>here k, r, </a:t>
                </a:r>
                <a14:m>
                  <m:oMath xmlns:m="http://schemas.openxmlformats.org/officeDocument/2006/math">
                    <m:r>
                      <a:rPr lang="en-US" sz="2800" i="1" smtClean="0">
                        <a:latin typeface="Cambria Math"/>
                        <a:ea typeface="Cambria Math"/>
                      </a:rPr>
                      <m:t>∅</m:t>
                    </m:r>
                  </m:oMath>
                </a14:m>
                <a:r>
                  <a:rPr lang="en-US" sz="2800" dirty="0" smtClean="0">
                    <a:latin typeface="Palatino Linotype" pitchFamily="18" charset="0"/>
                  </a:rPr>
                  <a:t> are constants that describe the seasonal variations in the rate of growth.</a:t>
                </a:r>
              </a:p>
              <a:p>
                <a:pPr eaLnBrk="1" hangingPunct="1">
                  <a:spcBef>
                    <a:spcPct val="50000"/>
                  </a:spcBef>
                </a:pPr>
                <a:r>
                  <a:rPr lang="en-US" sz="2800" dirty="0" smtClean="0">
                    <a:latin typeface="Palatino Linotype" pitchFamily="18" charset="0"/>
                  </a:rPr>
                  <a:t>-Application in which the model for the growth function for a limited population is given by the </a:t>
                </a:r>
                <a:r>
                  <a:rPr lang="en-US" sz="2800" dirty="0" err="1" smtClean="0">
                    <a:latin typeface="Palatino Linotype" pitchFamily="18" charset="0"/>
                  </a:rPr>
                  <a:t>Gompertz</a:t>
                </a:r>
                <a:r>
                  <a:rPr lang="en-US" sz="2800" dirty="0" smtClean="0">
                    <a:latin typeface="Palatino Linotype" pitchFamily="18" charset="0"/>
                  </a:rPr>
                  <a:t> function, i.e. the solution of :</a:t>
                </a:r>
              </a:p>
              <a:p>
                <a:pPr eaLnBrk="1" hangingPunct="1">
                  <a:spcBef>
                    <a:spcPct val="50000"/>
                  </a:spcBef>
                </a:pPr>
                <a:endParaRPr lang="en-US" sz="2800" dirty="0" smtClean="0">
                  <a:latin typeface="Palatino Linotype" pitchFamily="18" charset="0"/>
                </a:endParaRPr>
              </a:p>
              <a:p>
                <a:pPr eaLnBrk="1" hangingPunct="1">
                  <a:spcBef>
                    <a:spcPct val="50000"/>
                  </a:spcBef>
                </a:pPr>
                <a:r>
                  <a:rPr lang="en-US" sz="2800" dirty="0" smtClean="0">
                    <a:latin typeface="Palatino Linotype" pitchFamily="18" charset="0"/>
                  </a:rPr>
                  <a:t>where c is constant and K is the carrying capacity.</a:t>
                </a:r>
                <a:endParaRPr lang="en-US" sz="2800" dirty="0">
                  <a:latin typeface="Palatino Linotype" pitchFamily="18" charset="0"/>
                </a:endParaRPr>
              </a:p>
              <a:p>
                <a:pPr eaLnBrk="1" hangingPunct="1">
                  <a:spcBef>
                    <a:spcPct val="50000"/>
                  </a:spcBef>
                </a:pPr>
                <a:endParaRPr lang="en-US" sz="2800" dirty="0" smtClean="0">
                  <a:latin typeface="Palatino Linotype" pitchFamily="18" charset="0"/>
                </a:endParaRPr>
              </a:p>
            </p:txBody>
          </p:sp>
        </mc:Choice>
        <mc:Fallback>
          <p:sp>
            <p:nvSpPr>
              <p:cNvPr id="9241" name="Text Box 10"/>
              <p:cNvSpPr txBox="1">
                <a:spLocks noRot="1" noChangeAspect="1" noMove="1" noResize="1" noEditPoints="1" noAdjustHandles="1" noChangeArrowheads="1" noChangeShapeType="1" noTextEdit="1"/>
              </p:cNvSpPr>
              <p:nvPr/>
            </p:nvSpPr>
            <p:spPr bwMode="auto">
              <a:xfrm>
                <a:off x="33315166" y="6477000"/>
                <a:ext cx="10055225" cy="12588875"/>
              </a:xfrm>
              <a:prstGeom prst="rect">
                <a:avLst/>
              </a:prstGeom>
              <a:blipFill rotWithShape="1">
                <a:blip r:embed="rId4" cstate="print"/>
                <a:stretch>
                  <a:fillRect l="-1212" t="-533" r="-2061" b="-291"/>
                </a:stretch>
              </a:blip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r>
                  <a:rPr lang="en-US">
                    <a:noFill/>
                  </a:rPr>
                  <a:t> </a:t>
                </a:r>
              </a:p>
            </p:txBody>
          </p:sp>
        </mc:Fallback>
      </mc:AlternateContent>
      <p:pic>
        <p:nvPicPr>
          <p:cNvPr id="9242" name="Picture 4" descr="http://latex.codecogs.com/gif.latex?\frac%7b\mathrm%7bdy%7d%20%7d%7b\mathrm%7bd%7d%20t%7d=%20ky(M-y)"/>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281546" y="11784678"/>
            <a:ext cx="2958957" cy="877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43" name="Picture 6" descr="http://latex.codecogs.com/gif.latex?\frac%7bdy%20%7d%7bdt%7d=%20ky"/>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3617913" y="9220810"/>
            <a:ext cx="1456814" cy="877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45" name="Picture 49" descr="frac%7bd%5e%7b2%7dy%7d%7bdt%5e%7b2%7d%7d=%20k%5e%7b2%7dy(M-y)(M-2y)"/>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905000" y="23850600"/>
            <a:ext cx="5181600" cy="9651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50" name="Picture 19" descr="http://latex.codecogs.com/gif.latex?\frac%7bdP%7d%7bdt%7d=%20k(M-P)"/>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3408443" y="7469064"/>
            <a:ext cx="2933488" cy="877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51" name="Picture 20" descr="http://latex.codecogs.com/gif.latex?\frac%7bdP%7d%7bdt%7d=%20k(M-P)"/>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16459200" y="10210800"/>
            <a:ext cx="2935997" cy="877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52" name="Picture 22" descr="http://latex.codecogs.com/gif.latex?\int%20\frac%7bdP%7d%7bM-P%7d=%20k\int%20dt"/>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11887200" y="11506200"/>
            <a:ext cx="3278096" cy="8778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53" name="Picture 24" descr="http://latex.codecogs.com/gif.latex?-\ln%20\frac%7b1%7d%7b(M-P)%7d%20=kt%20+%20c"/>
          <p:cNvPicPr>
            <a:picLocks noChangeAspect="1" noChangeArrowheads="1"/>
          </p:cNvPicPr>
          <p:nvPr/>
        </p:nvPicPr>
        <p:blipFill>
          <a:blip r:embed="rId10" cstate="print">
            <a:extLst>
              <a:ext uri="{28A0092B-C50C-407E-A947-70E740481C1C}">
                <a14:useLocalDpi xmlns:a14="http://schemas.microsoft.com/office/drawing/2010/main" xmlns="" val="0"/>
              </a:ext>
            </a:extLst>
          </a:blip>
          <a:srcRect/>
          <a:stretch>
            <a:fillRect/>
          </a:stretch>
        </p:blipFill>
        <p:spPr bwMode="auto">
          <a:xfrm>
            <a:off x="16459200" y="11582400"/>
            <a:ext cx="3705924" cy="8739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57" name="Picture 69"/>
          <p:cNvPicPr>
            <a:picLocks noChangeAspect="1" noChangeArrowheads="1"/>
          </p:cNvPicPr>
          <p:nvPr/>
        </p:nvPicPr>
        <p:blipFill>
          <a:blip r:embed="rId11" cstate="print">
            <a:extLst>
              <a:ext uri="{28A0092B-C50C-407E-A947-70E740481C1C}">
                <a14:useLocalDpi xmlns:a14="http://schemas.microsoft.com/office/drawing/2010/main" xmlns="" val="0"/>
              </a:ext>
            </a:extLst>
          </a:blip>
          <a:srcRect/>
          <a:stretch>
            <a:fillRect/>
          </a:stretch>
        </p:blipFill>
        <p:spPr bwMode="auto">
          <a:xfrm>
            <a:off x="12649200" y="15011400"/>
            <a:ext cx="7239000" cy="405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58" name="Text Box 13"/>
          <p:cNvSpPr txBox="1">
            <a:spLocks noChangeArrowheads="1"/>
          </p:cNvSpPr>
          <p:nvPr/>
        </p:nvSpPr>
        <p:spPr bwMode="auto">
          <a:xfrm>
            <a:off x="11353800" y="20345400"/>
            <a:ext cx="10287000"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b="1" dirty="0">
                <a:solidFill>
                  <a:srgbClr val="C00000"/>
                </a:solidFill>
              </a:rPr>
              <a:t>     Application </a:t>
            </a:r>
            <a:r>
              <a:rPr lang="en-US" sz="4000" b="1" dirty="0" smtClean="0">
                <a:solidFill>
                  <a:srgbClr val="C00000"/>
                </a:solidFill>
              </a:rPr>
              <a:t>in Biology </a:t>
            </a:r>
            <a:endParaRPr lang="en-US" sz="4000" b="1" dirty="0">
              <a:solidFill>
                <a:srgbClr val="C00000"/>
              </a:solidFill>
            </a:endParaRPr>
          </a:p>
        </p:txBody>
      </p:sp>
      <p:sp>
        <p:nvSpPr>
          <p:cNvPr id="9259" name="Text Box 13"/>
          <p:cNvSpPr txBox="1">
            <a:spLocks noChangeArrowheads="1"/>
          </p:cNvSpPr>
          <p:nvPr/>
        </p:nvSpPr>
        <p:spPr bwMode="auto">
          <a:xfrm>
            <a:off x="22626638" y="5402263"/>
            <a:ext cx="5570756" cy="7078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8000">
                <a:solidFill>
                  <a:schemeClr val="tx1"/>
                </a:solidFill>
                <a:latin typeface="Arial" pitchFamily="34" charset="0"/>
              </a:defRPr>
            </a:lvl1pPr>
            <a:lvl2pPr marL="742950" indent="-285750" eaLnBrk="0" hangingPunct="0">
              <a:defRPr sz="8000">
                <a:solidFill>
                  <a:schemeClr val="tx1"/>
                </a:solidFill>
                <a:latin typeface="Arial" pitchFamily="34" charset="0"/>
              </a:defRPr>
            </a:lvl2pPr>
            <a:lvl3pPr marL="1143000" indent="-228600" eaLnBrk="0" hangingPunct="0">
              <a:defRPr sz="8000">
                <a:solidFill>
                  <a:schemeClr val="tx1"/>
                </a:solidFill>
                <a:latin typeface="Arial" pitchFamily="34" charset="0"/>
              </a:defRPr>
            </a:lvl3pPr>
            <a:lvl4pPr marL="1600200" indent="-228600" eaLnBrk="0" hangingPunct="0">
              <a:defRPr sz="8000">
                <a:solidFill>
                  <a:schemeClr val="tx1"/>
                </a:solidFill>
                <a:latin typeface="Arial" pitchFamily="34" charset="0"/>
              </a:defRPr>
            </a:lvl4pPr>
            <a:lvl5pPr marL="2057400" indent="-228600" eaLnBrk="0" hangingPunct="0">
              <a:defRPr sz="8000">
                <a:solidFill>
                  <a:schemeClr val="tx1"/>
                </a:solidFill>
                <a:latin typeface="Arial" pitchFamily="34" charset="0"/>
              </a:defRPr>
            </a:lvl5pPr>
            <a:lvl6pPr marL="2514600" indent="-228600" eaLnBrk="0" fontAlgn="base" hangingPunct="0">
              <a:spcBef>
                <a:spcPct val="0"/>
              </a:spcBef>
              <a:spcAft>
                <a:spcPct val="0"/>
              </a:spcAft>
              <a:defRPr sz="8000">
                <a:solidFill>
                  <a:schemeClr val="tx1"/>
                </a:solidFill>
                <a:latin typeface="Arial" pitchFamily="34" charset="0"/>
              </a:defRPr>
            </a:lvl6pPr>
            <a:lvl7pPr marL="2971800" indent="-228600" eaLnBrk="0" fontAlgn="base" hangingPunct="0">
              <a:spcBef>
                <a:spcPct val="0"/>
              </a:spcBef>
              <a:spcAft>
                <a:spcPct val="0"/>
              </a:spcAft>
              <a:defRPr sz="8000">
                <a:solidFill>
                  <a:schemeClr val="tx1"/>
                </a:solidFill>
                <a:latin typeface="Arial" pitchFamily="34" charset="0"/>
              </a:defRPr>
            </a:lvl7pPr>
            <a:lvl8pPr marL="3429000" indent="-228600" eaLnBrk="0" fontAlgn="base" hangingPunct="0">
              <a:spcBef>
                <a:spcPct val="0"/>
              </a:spcBef>
              <a:spcAft>
                <a:spcPct val="0"/>
              </a:spcAft>
              <a:defRPr sz="8000">
                <a:solidFill>
                  <a:schemeClr val="tx1"/>
                </a:solidFill>
                <a:latin typeface="Arial" pitchFamily="34" charset="0"/>
              </a:defRPr>
            </a:lvl8pPr>
            <a:lvl9pPr marL="3886200" indent="-228600" eaLnBrk="0" fontAlgn="base" hangingPunct="0">
              <a:spcBef>
                <a:spcPct val="0"/>
              </a:spcBef>
              <a:spcAft>
                <a:spcPct val="0"/>
              </a:spcAft>
              <a:defRPr sz="8000">
                <a:solidFill>
                  <a:schemeClr val="tx1"/>
                </a:solidFill>
                <a:latin typeface="Arial" pitchFamily="34" charset="0"/>
              </a:defRPr>
            </a:lvl9pPr>
          </a:lstStyle>
          <a:p>
            <a:pPr eaLnBrk="1" hangingPunct="1">
              <a:buClr>
                <a:srgbClr val="F59655"/>
              </a:buClr>
              <a:buFont typeface="Wingdings" pitchFamily="2" charset="2"/>
              <a:buChar char="v"/>
            </a:pPr>
            <a:r>
              <a:rPr lang="en-US" sz="4000" dirty="0">
                <a:solidFill>
                  <a:srgbClr val="F59655"/>
                </a:solidFill>
              </a:rPr>
              <a:t>   </a:t>
            </a:r>
            <a:r>
              <a:rPr lang="en-US" sz="4000" b="1" dirty="0" smtClean="0">
                <a:solidFill>
                  <a:srgbClr val="C00000"/>
                </a:solidFill>
              </a:rPr>
              <a:t>Application (cont.)</a:t>
            </a:r>
            <a:endParaRPr lang="en-US" sz="4000" b="1" dirty="0">
              <a:solidFill>
                <a:srgbClr val="C00000"/>
              </a:solidFill>
            </a:endParaRPr>
          </a:p>
        </p:txBody>
      </p:sp>
      <p:pic>
        <p:nvPicPr>
          <p:cNvPr id="9265" name="Picture 42" descr="http://latex.codecogs.com/gif.latex?k%20=%201.185623\cdot%2010%5e%7b-4%7d"/>
          <p:cNvPicPr>
            <a:picLocks noChangeAspect="1" noChangeArrowheads="1"/>
          </p:cNvPicPr>
          <p:nvPr/>
        </p:nvPicPr>
        <p:blipFill>
          <a:blip r:embed="rId12" cstate="print">
            <a:extLst>
              <a:ext uri="{28A0092B-C50C-407E-A947-70E740481C1C}">
                <a14:useLocalDpi xmlns:a14="http://schemas.microsoft.com/office/drawing/2010/main" xmlns="" val="0"/>
              </a:ext>
            </a:extLst>
          </a:blip>
          <a:srcRect/>
          <a:stretch>
            <a:fillRect/>
          </a:stretch>
        </p:blipFill>
        <p:spPr bwMode="auto">
          <a:xfrm>
            <a:off x="12954000" y="25527000"/>
            <a:ext cx="4267200"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66" name="Picture 43" descr="http://latex.codecogs.com/gif.latex?5000=\frac%7b4\cdot%2010%5e%7b6%7d%7d%7b400%20+%20(9.6\cdot%2010%5e%7b3%7d)\cdot%20e%5e%7b(-1.185623\cdot%2010%5e%7b-4%7d)(10000)(t)%7d%7d"/>
          <p:cNvPicPr>
            <a:picLocks noChangeAspect="1" noChangeArrowheads="1"/>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12725400" y="27279600"/>
            <a:ext cx="7162800" cy="882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70" name="Picture 55" descr="http://latex.codecogs.com/gif.latex?t\approx%202.7%20years"/>
          <p:cNvPicPr>
            <a:picLocks noChangeAspect="1" noChangeArrowheads="1"/>
          </p:cNvPicPr>
          <p:nvPr/>
        </p:nvPicPr>
        <p:blipFill>
          <a:blip r:embed="rId14" cstate="print">
            <a:extLst>
              <a:ext uri="{28A0092B-C50C-407E-A947-70E740481C1C}">
                <a14:useLocalDpi xmlns:a14="http://schemas.microsoft.com/office/drawing/2010/main" xmlns="" val="0"/>
              </a:ext>
            </a:extLst>
          </a:blip>
          <a:srcRect/>
          <a:stretch>
            <a:fillRect/>
          </a:stretch>
        </p:blipFill>
        <p:spPr bwMode="auto">
          <a:xfrm>
            <a:off x="14249400" y="28879800"/>
            <a:ext cx="2209800" cy="387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9271" name="Line 3"/>
          <p:cNvSpPr>
            <a:spLocks noChangeShapeType="1"/>
          </p:cNvSpPr>
          <p:nvPr/>
        </p:nvSpPr>
        <p:spPr bwMode="auto">
          <a:xfrm>
            <a:off x="22174200" y="6781800"/>
            <a:ext cx="0" cy="23850600"/>
          </a:xfrm>
          <a:prstGeom prst="line">
            <a:avLst/>
          </a:prstGeom>
          <a:noFill/>
          <a:ln w="25400">
            <a:solidFill>
              <a:srgbClr val="F59655"/>
            </a:solidFill>
            <a:round/>
            <a:headEnd/>
            <a:tailEnd/>
          </a:ln>
          <a:extLst>
            <a:ext uri="{909E8E84-426E-40DD-AFC4-6F175D3DCCD1}">
              <a14:hiddenFill xmlns:a14="http://schemas.microsoft.com/office/drawing/2010/main" xmlns="">
                <a:noFill/>
              </a14:hiddenFill>
            </a:ext>
          </a:extLst>
        </p:spPr>
        <p:txBody>
          <a:bodyPr/>
          <a:lstStyle/>
          <a:p>
            <a:endParaRPr lang="en-US"/>
          </a:p>
        </p:txBody>
      </p:sp>
      <p:pic>
        <p:nvPicPr>
          <p:cNvPr id="9273" name="Picture 57" descr="http://latex.codecogs.com/gif.latex?\frac%7bdP%7d%7bdt%7d%20=%20kP(1-\frac%7bP%7d%7bk%7d)(1-\frac%7bM%7d%7bP%7d)"/>
          <p:cNvPicPr>
            <a:picLocks noChangeAspect="1" noChangeArrowheads="1"/>
          </p:cNvPicPr>
          <p:nvPr/>
        </p:nvPicPr>
        <p:blipFill>
          <a:blip r:embed="rId15" cstate="print">
            <a:extLst>
              <a:ext uri="{28A0092B-C50C-407E-A947-70E740481C1C}">
                <a14:useLocalDpi xmlns:a14="http://schemas.microsoft.com/office/drawing/2010/main" xmlns="" val="0"/>
              </a:ext>
            </a:extLst>
          </a:blip>
          <a:srcRect/>
          <a:stretch>
            <a:fillRect/>
          </a:stretch>
        </p:blipFill>
        <p:spPr bwMode="auto">
          <a:xfrm>
            <a:off x="35266036" y="10846168"/>
            <a:ext cx="5304721" cy="997918"/>
          </a:xfrm>
          <a:prstGeom prst="rect">
            <a:avLst/>
          </a:prstGeom>
          <a:noFill/>
          <a:extLst>
            <a:ext uri="{909E8E84-426E-40DD-AFC4-6F175D3DCCD1}">
              <a14:hiddenFill xmlns:a14="http://schemas.microsoft.com/office/drawing/2010/main" xmlns="">
                <a:solidFill>
                  <a:srgbClr val="FFFFFF"/>
                </a:solidFill>
              </a14:hiddenFill>
            </a:ext>
          </a:extLst>
        </p:spPr>
      </p:pic>
      <p:pic>
        <p:nvPicPr>
          <p:cNvPr id="9279" name="Picture 63" descr="http://latex.codecogs.com/gif.latex?\frac%7bdP%7d%7bdt%7d%20=%20kP\cos%20(rt-\varnothing%20)"/>
          <p:cNvPicPr>
            <a:picLocks noChangeAspect="1" noChangeArrowheads="1"/>
          </p:cNvPicPr>
          <p:nvPr/>
        </p:nvPicPr>
        <p:blipFill>
          <a:blip r:embed="rId16" cstate="print">
            <a:extLst>
              <a:ext uri="{28A0092B-C50C-407E-A947-70E740481C1C}">
                <a14:useLocalDpi xmlns:a14="http://schemas.microsoft.com/office/drawing/2010/main" xmlns="" val="0"/>
              </a:ext>
            </a:extLst>
          </a:blip>
          <a:srcRect/>
          <a:stretch>
            <a:fillRect/>
          </a:stretch>
        </p:blipFill>
        <p:spPr bwMode="auto">
          <a:xfrm>
            <a:off x="35558288" y="13959580"/>
            <a:ext cx="4616867" cy="1076325"/>
          </a:xfrm>
          <a:prstGeom prst="rect">
            <a:avLst/>
          </a:prstGeom>
          <a:noFill/>
          <a:extLst>
            <a:ext uri="{909E8E84-426E-40DD-AFC4-6F175D3DCCD1}">
              <a14:hiddenFill xmlns:a14="http://schemas.microsoft.com/office/drawing/2010/main" xmlns="">
                <a:solidFill>
                  <a:srgbClr val="FFFFFF"/>
                </a:solidFill>
              </a14:hiddenFill>
            </a:ext>
          </a:extLst>
        </p:spPr>
      </p:pic>
      <p:pic>
        <p:nvPicPr>
          <p:cNvPr id="9281" name="Picture 65" descr="http://latex.codecogs.com/gif.latex?\frac%7bdP%7d%7bdt%7d%20=%20c\ln%20(\frac%7bK%7d%7bP%7d)P"/>
          <p:cNvPicPr>
            <a:picLocks noChangeAspect="1" noChangeArrowheads="1"/>
          </p:cNvPicPr>
          <p:nvPr/>
        </p:nvPicPr>
        <p:blipFill>
          <a:blip r:embed="rId17" cstate="print">
            <a:extLst>
              <a:ext uri="{28A0092B-C50C-407E-A947-70E740481C1C}">
                <a14:useLocalDpi xmlns:a14="http://schemas.microsoft.com/office/drawing/2010/main" xmlns="" val="0"/>
              </a:ext>
            </a:extLst>
          </a:blip>
          <a:srcRect/>
          <a:stretch>
            <a:fillRect/>
          </a:stretch>
        </p:blipFill>
        <p:spPr bwMode="auto">
          <a:xfrm>
            <a:off x="35934324" y="17367431"/>
            <a:ext cx="3415656" cy="1055243"/>
          </a:xfrm>
          <a:prstGeom prst="rect">
            <a:avLst/>
          </a:prstGeom>
          <a:noFill/>
          <a:extLst>
            <a:ext uri="{909E8E84-426E-40DD-AFC4-6F175D3DCCD1}">
              <a14:hiddenFill xmlns:a14="http://schemas.microsoft.com/office/drawing/2010/main" xmlns="">
                <a:solidFill>
                  <a:srgbClr val="FFFFFF"/>
                </a:solidFill>
              </a14:hiddenFill>
            </a:ext>
          </a:extLst>
        </p:spPr>
      </p:pic>
      <p:pic>
        <p:nvPicPr>
          <p:cNvPr id="9285" name="Picture 69" descr="http://latex.codecogs.com/gif.latex?\lim_%7bt%20\to%20\infty%20%7dP(t)%20=%20M"/>
          <p:cNvPicPr>
            <a:picLocks noChangeAspect="1" noChangeArrowheads="1"/>
          </p:cNvPicPr>
          <p:nvPr/>
        </p:nvPicPr>
        <p:blipFill>
          <a:blip r:embed="rId18" cstate="print">
            <a:extLst>
              <a:ext uri="{28A0092B-C50C-407E-A947-70E740481C1C}">
                <a14:useLocalDpi xmlns:a14="http://schemas.microsoft.com/office/drawing/2010/main" xmlns="" val="0"/>
              </a:ext>
            </a:extLst>
          </a:blip>
          <a:srcRect/>
          <a:stretch>
            <a:fillRect/>
          </a:stretch>
        </p:blipFill>
        <p:spPr bwMode="auto">
          <a:xfrm>
            <a:off x="13335000" y="13944600"/>
            <a:ext cx="3247948" cy="731520"/>
          </a:xfrm>
          <a:prstGeom prst="rect">
            <a:avLst/>
          </a:prstGeom>
          <a:noFill/>
          <a:extLst>
            <a:ext uri="{909E8E84-426E-40DD-AFC4-6F175D3DCCD1}">
              <a14:hiddenFill xmlns:a14="http://schemas.microsoft.com/office/drawing/2010/main" xmlns="">
                <a:solidFill>
                  <a:srgbClr val="FFFFFF"/>
                </a:solidFill>
              </a14:hiddenFill>
            </a:ext>
          </a:extLst>
        </p:spPr>
      </p:pic>
      <p:pic>
        <p:nvPicPr>
          <p:cNvPr id="63" name="Picture 11" descr="http://latex.codecogs.com/gif.latex?y%20=%20\frac%7by_%7b0%7dM%7d%7by_%7b0%7d+(M-y_%7b0%7d)e%5e%7b-kMt%7d%7d"/>
          <p:cNvPicPr>
            <a:picLocks noChangeAspect="1" noChangeArrowheads="1"/>
          </p:cNvPicPr>
          <p:nvPr/>
        </p:nvPicPr>
        <p:blipFill>
          <a:blip r:embed="rId19" cstate="print">
            <a:extLst>
              <a:ext uri="{28A0092B-C50C-407E-A947-70E740481C1C}">
                <a14:useLocalDpi xmlns:a14="http://schemas.microsoft.com/office/drawing/2010/main" xmlns="" val="0"/>
              </a:ext>
            </a:extLst>
          </a:blip>
          <a:srcRect/>
          <a:stretch>
            <a:fillRect/>
          </a:stretch>
        </p:blipFill>
        <p:spPr bwMode="auto">
          <a:xfrm>
            <a:off x="1885828" y="21605875"/>
            <a:ext cx="5181600" cy="1177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287" name="Picture 71" descr="http://latex.codecogs.com/gif.latex?P(t)%20=%20M%20-%20Me%5e%7b-kt%7d"/>
          <p:cNvPicPr>
            <a:picLocks noChangeAspect="1" noChangeArrowheads="1"/>
          </p:cNvPicPr>
          <p:nvPr/>
        </p:nvPicPr>
        <p:blipFill>
          <a:blip r:embed="rId20" cstate="print">
            <a:extLst>
              <a:ext uri="{28A0092B-C50C-407E-A947-70E740481C1C}">
                <a14:useLocalDpi xmlns:a14="http://schemas.microsoft.com/office/drawing/2010/main" xmlns="" val="0"/>
              </a:ext>
            </a:extLst>
          </a:blip>
          <a:srcRect/>
          <a:stretch>
            <a:fillRect/>
          </a:stretch>
        </p:blipFill>
        <p:spPr bwMode="auto">
          <a:xfrm>
            <a:off x="13106400" y="12877800"/>
            <a:ext cx="4472686" cy="630379"/>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1430000" y="21336000"/>
            <a:ext cx="10058400" cy="3539430"/>
          </a:xfrm>
          <a:prstGeom prst="rect">
            <a:avLst/>
          </a:prstGeom>
          <a:noFill/>
        </p:spPr>
        <p:txBody>
          <a:bodyPr wrap="square" rtlCol="0">
            <a:spAutoFit/>
          </a:bodyPr>
          <a:lstStyle/>
          <a:p>
            <a:r>
              <a:rPr lang="en-US" sz="2800" dirty="0" smtClean="0">
                <a:latin typeface="Palatino Linotype" pitchFamily="18" charset="0"/>
              </a:rPr>
              <a:t>Biologists stocked a lake with 400 fish of one species and estimated the species ‘ carrying capacity in the lake to be 10,000. The number of the fish tripled in the first year.</a:t>
            </a:r>
          </a:p>
          <a:p>
            <a:endParaRPr lang="en-US" sz="2800" dirty="0">
              <a:latin typeface="Palatino Linotype" pitchFamily="18" charset="0"/>
            </a:endParaRPr>
          </a:p>
          <a:p>
            <a:r>
              <a:rPr lang="en-US" sz="2800" dirty="0" smtClean="0">
                <a:latin typeface="Palatino Linotype" pitchFamily="18" charset="0"/>
              </a:rPr>
              <a:t>Assuming that the size of the fish population satisfies the logistic equation, we find the expression for the size of the population after </a:t>
            </a:r>
            <a:r>
              <a:rPr lang="en-US" sz="2800" i="1" dirty="0" smtClean="0">
                <a:latin typeface="Palatino Linotype" pitchFamily="18" charset="0"/>
              </a:rPr>
              <a:t>t</a:t>
            </a:r>
            <a:r>
              <a:rPr lang="en-US" sz="2800" dirty="0" smtClean="0">
                <a:latin typeface="Palatino Linotype" pitchFamily="18" charset="0"/>
              </a:rPr>
              <a:t> years.  Based on (1), with </a:t>
            </a:r>
            <a:r>
              <a:rPr lang="en-US" sz="2800" dirty="0" err="1" smtClean="0">
                <a:latin typeface="Palatino Linotype" pitchFamily="18" charset="0"/>
              </a:rPr>
              <a:t>y</a:t>
            </a:r>
            <a:r>
              <a:rPr lang="en-US" sz="2400" dirty="0" err="1" smtClean="0">
                <a:latin typeface="Palatino Linotype" pitchFamily="18" charset="0"/>
              </a:rPr>
              <a:t>o</a:t>
            </a:r>
            <a:r>
              <a:rPr lang="en-US" sz="2400" dirty="0" smtClean="0">
                <a:latin typeface="Palatino Linotype" pitchFamily="18" charset="0"/>
              </a:rPr>
              <a:t>=400,</a:t>
            </a:r>
            <a:r>
              <a:rPr lang="en-US" sz="2800" dirty="0" smtClean="0">
                <a:latin typeface="Palatino Linotype" pitchFamily="18" charset="0"/>
              </a:rPr>
              <a:t> y= 1200, M= 10000, and t=1, we get:</a:t>
            </a:r>
            <a:endParaRPr lang="en-US" sz="2800" dirty="0">
              <a:latin typeface="Palatino Linotype" pitchFamily="18" charset="0"/>
            </a:endParaRPr>
          </a:p>
        </p:txBody>
      </p:sp>
      <p:pic>
        <p:nvPicPr>
          <p:cNvPr id="9288" name="Picture 72"/>
          <p:cNvPicPr>
            <a:picLocks noChangeAspect="1" noChangeArrowheads="1"/>
          </p:cNvPicPr>
          <p:nvPr/>
        </p:nvPicPr>
        <p:blipFill>
          <a:blip r:embed="rId21" cstate="print">
            <a:extLst>
              <a:ext uri="{28A0092B-C50C-407E-A947-70E740481C1C}">
                <a14:useLocalDpi xmlns:a14="http://schemas.microsoft.com/office/drawing/2010/main" xmlns="" val="0"/>
              </a:ext>
            </a:extLst>
          </a:blip>
          <a:srcRect/>
          <a:stretch>
            <a:fillRect/>
          </a:stretch>
        </p:blipFill>
        <p:spPr bwMode="auto">
          <a:xfrm>
            <a:off x="22707600" y="6248400"/>
            <a:ext cx="8774112" cy="50967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22" cstate="print">
            <a:extLst>
              <a:ext uri="{28A0092B-C50C-407E-A947-70E740481C1C}">
                <a14:useLocalDpi xmlns:a14="http://schemas.microsoft.com/office/drawing/2010/main" xmlns="" val="0"/>
              </a:ext>
            </a:extLst>
          </a:blip>
          <a:srcRect/>
          <a:stretch>
            <a:fillRect/>
          </a:stretch>
        </p:blipFill>
        <p:spPr bwMode="auto">
          <a:xfrm>
            <a:off x="5561012" y="15301487"/>
            <a:ext cx="5406415" cy="30987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23" cstate="print">
            <a:extLst>
              <a:ext uri="{28A0092B-C50C-407E-A947-70E740481C1C}">
                <a14:useLocalDpi xmlns:a14="http://schemas.microsoft.com/office/drawing/2010/main" xmlns="" val="0"/>
              </a:ext>
            </a:extLst>
          </a:blip>
          <a:srcRect/>
          <a:stretch>
            <a:fillRect/>
          </a:stretch>
        </p:blipFill>
        <p:spPr bwMode="auto">
          <a:xfrm>
            <a:off x="0" y="15008496"/>
            <a:ext cx="5597086" cy="31681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extBox 1"/>
          <p:cNvSpPr txBox="1"/>
          <p:nvPr/>
        </p:nvSpPr>
        <p:spPr>
          <a:xfrm>
            <a:off x="22555200" y="12877800"/>
            <a:ext cx="10174532" cy="3539430"/>
          </a:xfrm>
          <a:prstGeom prst="rect">
            <a:avLst/>
          </a:prstGeom>
          <a:noFill/>
        </p:spPr>
        <p:txBody>
          <a:bodyPr wrap="square" rtlCol="0">
            <a:spAutoFit/>
          </a:bodyPr>
          <a:lstStyle/>
          <a:p>
            <a:r>
              <a:rPr lang="en-US" sz="2800" dirty="0" smtClean="0">
                <a:latin typeface="Palatino Linotype" pitchFamily="18" charset="0"/>
                <a:cs typeface="Arial" pitchFamily="34" charset="0"/>
              </a:rPr>
              <a:t> The population in the world was about 5.3 billion in 1990. Birth rates in the 1990s range from 35 to 40 million per year and death rate rates from 15 to 20 million per year. Assume the carrying capacity for the world population is 100 billion. </a:t>
            </a:r>
          </a:p>
          <a:p>
            <a:endParaRPr lang="en-US" sz="2800" dirty="0" smtClean="0">
              <a:latin typeface="Palatino Linotype" pitchFamily="18" charset="0"/>
              <a:cs typeface="Arial" pitchFamily="34" charset="0"/>
            </a:endParaRPr>
          </a:p>
          <a:p>
            <a:r>
              <a:rPr lang="en-US" sz="2800" dirty="0" smtClean="0">
                <a:latin typeface="Palatino Linotype" pitchFamily="18" charset="0"/>
                <a:cs typeface="Arial" pitchFamily="34" charset="0"/>
              </a:rPr>
              <a:t>The solution for the world population growth is:</a:t>
            </a:r>
          </a:p>
          <a:p>
            <a:endParaRPr lang="en-US" sz="2800" dirty="0" smtClean="0">
              <a:latin typeface="Palatino Linotype" pitchFamily="18" charset="0"/>
              <a:cs typeface="Arial" pitchFamily="34" charset="0"/>
            </a:endParaRPr>
          </a:p>
          <a:p>
            <a:r>
              <a:rPr lang="en-US" sz="2800" dirty="0" smtClean="0">
                <a:latin typeface="Palatino Linotype" pitchFamily="18" charset="0"/>
                <a:cs typeface="Arial" pitchFamily="34" charset="0"/>
              </a:rPr>
              <a:t>                                                 with</a:t>
            </a:r>
          </a:p>
        </p:txBody>
      </p:sp>
      <p:pic>
        <p:nvPicPr>
          <p:cNvPr id="1032" name="Picture 8" descr="http://latex.codecogs.com/gif.latex?P(t)%20=%20\frac%7b100%7d%7b1+Ae%5e%7b-0.00377\cdot%20t%7d%7d"/>
          <p:cNvPicPr>
            <a:picLocks noChangeAspect="1" noChangeArrowheads="1"/>
          </p:cNvPicPr>
          <p:nvPr/>
        </p:nvPicPr>
        <p:blipFill>
          <a:blip r:embed="rId24" cstate="print">
            <a:extLst>
              <a:ext uri="{28A0092B-C50C-407E-A947-70E740481C1C}">
                <a14:useLocalDpi xmlns:a14="http://schemas.microsoft.com/office/drawing/2010/main" xmlns="" val="0"/>
              </a:ext>
            </a:extLst>
          </a:blip>
          <a:srcRect/>
          <a:stretch>
            <a:fillRect/>
          </a:stretch>
        </p:blipFill>
        <p:spPr bwMode="auto">
          <a:xfrm>
            <a:off x="23088600" y="15621000"/>
            <a:ext cx="3451526" cy="769197"/>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http://latex.codecogs.com/gif.latex?A%20=%20\frac%7b100-5.3%7d%7b5.3%7d"/>
          <p:cNvPicPr>
            <a:picLocks noChangeAspect="1" noChangeArrowheads="1"/>
          </p:cNvPicPr>
          <p:nvPr/>
        </p:nvPicPr>
        <p:blipFill>
          <a:blip r:embed="rId25" cstate="print">
            <a:extLst>
              <a:ext uri="{28A0092B-C50C-407E-A947-70E740481C1C}">
                <a14:useLocalDpi xmlns:a14="http://schemas.microsoft.com/office/drawing/2010/main" xmlns="" val="0"/>
              </a:ext>
            </a:extLst>
          </a:blip>
          <a:srcRect/>
          <a:stretch>
            <a:fillRect/>
          </a:stretch>
        </p:blipFill>
        <p:spPr bwMode="auto">
          <a:xfrm>
            <a:off x="28194000" y="15621000"/>
            <a:ext cx="2601490" cy="88265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22479000" y="16840200"/>
            <a:ext cx="9148762" cy="3108543"/>
          </a:xfrm>
          <a:prstGeom prst="rect">
            <a:avLst/>
          </a:prstGeom>
          <a:noFill/>
        </p:spPr>
        <p:txBody>
          <a:bodyPr wrap="square" rtlCol="0">
            <a:spAutoFit/>
          </a:bodyPr>
          <a:lstStyle/>
          <a:p>
            <a:r>
              <a:rPr lang="en-US" sz="2800" dirty="0" smtClean="0">
                <a:latin typeface="Palatino Linotype" pitchFamily="18" charset="0"/>
              </a:rPr>
              <a:t>Predictions with carrying capacity of 100 billion</a:t>
            </a:r>
          </a:p>
          <a:p>
            <a:r>
              <a:rPr lang="en-US" sz="2800" dirty="0" smtClean="0">
                <a:latin typeface="Palatino Linotype" pitchFamily="18" charset="0"/>
              </a:rPr>
              <a:t>In </a:t>
            </a:r>
            <a:r>
              <a:rPr lang="en-US" sz="2800" dirty="0" smtClean="0">
                <a:latin typeface="Palatino Linotype" pitchFamily="18" charset="0"/>
              </a:rPr>
              <a:t>the year  2100: P(110) =   7.81 billion</a:t>
            </a:r>
          </a:p>
          <a:p>
            <a:r>
              <a:rPr lang="en-US" sz="2800" dirty="0" smtClean="0">
                <a:latin typeface="Palatino Linotype" pitchFamily="18" charset="0"/>
              </a:rPr>
              <a:t>In the year  2500: P(510) = 27.72 billion</a:t>
            </a:r>
          </a:p>
          <a:p>
            <a:endParaRPr lang="en-US" sz="2800" dirty="0" smtClean="0">
              <a:latin typeface="Palatino Linotype" pitchFamily="18" charset="0"/>
            </a:endParaRPr>
          </a:p>
          <a:p>
            <a:r>
              <a:rPr lang="en-US" sz="2800" dirty="0" smtClean="0">
                <a:latin typeface="Palatino Linotype" pitchFamily="18" charset="0"/>
              </a:rPr>
              <a:t>Predictions with carrying capacity of 50 billion </a:t>
            </a:r>
          </a:p>
          <a:p>
            <a:r>
              <a:rPr lang="en-US" sz="2800" dirty="0" smtClean="0">
                <a:latin typeface="Palatino Linotype" pitchFamily="18" charset="0"/>
              </a:rPr>
              <a:t>In </a:t>
            </a:r>
            <a:r>
              <a:rPr lang="en-US" sz="2800" dirty="0" smtClean="0">
                <a:latin typeface="Palatino Linotype" pitchFamily="18" charset="0"/>
              </a:rPr>
              <a:t>the year  2100: P(110) =    7.61 billion</a:t>
            </a:r>
          </a:p>
          <a:p>
            <a:r>
              <a:rPr lang="en-US" sz="2800" dirty="0" smtClean="0">
                <a:latin typeface="Palatino Linotype" pitchFamily="18" charset="0"/>
              </a:rPr>
              <a:t>In the year  2500: P(510) =  22.41 billion</a:t>
            </a:r>
            <a:endParaRPr lang="en-US" sz="2800" dirty="0">
              <a:latin typeface="Palatino Linotype" pitchFamily="18" charset="0"/>
            </a:endParaRPr>
          </a:p>
        </p:txBody>
      </p:sp>
      <p:sp>
        <p:nvSpPr>
          <p:cNvPr id="51" name="TextBox 50"/>
          <p:cNvSpPr txBox="1"/>
          <p:nvPr/>
        </p:nvSpPr>
        <p:spPr>
          <a:xfrm>
            <a:off x="22936200" y="11353800"/>
            <a:ext cx="9448800" cy="677108"/>
          </a:xfrm>
          <a:prstGeom prst="rect">
            <a:avLst/>
          </a:prstGeom>
          <a:noFill/>
        </p:spPr>
        <p:txBody>
          <a:bodyPr wrap="square" rtlCol="0">
            <a:spAutoFit/>
          </a:bodyPr>
          <a:lstStyle/>
          <a:p>
            <a:r>
              <a:rPr lang="en-US" sz="2400" dirty="0" smtClean="0">
                <a:latin typeface="Palatino Linotype" pitchFamily="18" charset="0"/>
              </a:rPr>
              <a:t>Figure 3 shows the direction field as  the initial </a:t>
            </a:r>
            <a:r>
              <a:rPr lang="en-US" sz="2400" i="1" dirty="0" smtClean="0">
                <a:latin typeface="Palatino Linotype" pitchFamily="18" charset="0"/>
              </a:rPr>
              <a:t>y0</a:t>
            </a:r>
            <a:r>
              <a:rPr lang="en-US" sz="2400" dirty="0" smtClean="0">
                <a:latin typeface="Palatino Linotype" pitchFamily="18" charset="0"/>
              </a:rPr>
              <a:t> value changes.</a:t>
            </a:r>
          </a:p>
          <a:p>
            <a:endParaRPr lang="en-US" sz="1400" dirty="0"/>
          </a:p>
        </p:txBody>
      </p:sp>
      <p:sp>
        <p:nvSpPr>
          <p:cNvPr id="52" name="TextBox 51"/>
          <p:cNvSpPr txBox="1"/>
          <p:nvPr/>
        </p:nvSpPr>
        <p:spPr>
          <a:xfrm>
            <a:off x="22326600" y="20955000"/>
            <a:ext cx="10515600" cy="1323439"/>
          </a:xfrm>
          <a:prstGeom prst="rect">
            <a:avLst/>
          </a:prstGeom>
          <a:noFill/>
        </p:spPr>
        <p:txBody>
          <a:bodyPr wrap="square" rtlCol="0">
            <a:spAutoFit/>
          </a:bodyPr>
          <a:lstStyle/>
          <a:p>
            <a:pPr eaLnBrk="1" hangingPunct="1">
              <a:buClr>
                <a:srgbClr val="F59655"/>
              </a:buClr>
              <a:buFont typeface="Wingdings" pitchFamily="2" charset="2"/>
              <a:buChar char="v"/>
            </a:pPr>
            <a:r>
              <a:rPr lang="en-US" sz="4000" dirty="0" smtClean="0">
                <a:solidFill>
                  <a:srgbClr val="F59655"/>
                </a:solidFill>
              </a:rPr>
              <a:t>    </a:t>
            </a:r>
            <a:r>
              <a:rPr lang="en-US" sz="4000" b="1" dirty="0" smtClean="0">
                <a:solidFill>
                  <a:srgbClr val="C00000"/>
                </a:solidFill>
              </a:rPr>
              <a:t>Prediction of UNLV Undergraduate </a:t>
            </a:r>
          </a:p>
          <a:p>
            <a:pPr eaLnBrk="1" hangingPunct="1">
              <a:buClr>
                <a:srgbClr val="F59655"/>
              </a:buClr>
            </a:pPr>
            <a:r>
              <a:rPr lang="en-US" sz="4000" b="1" dirty="0" smtClean="0">
                <a:solidFill>
                  <a:srgbClr val="C00000"/>
                </a:solidFill>
              </a:rPr>
              <a:t>            Student Population </a:t>
            </a:r>
          </a:p>
        </p:txBody>
      </p:sp>
      <p:sp>
        <p:nvSpPr>
          <p:cNvPr id="53" name="TextBox 52"/>
          <p:cNvSpPr txBox="1"/>
          <p:nvPr/>
        </p:nvSpPr>
        <p:spPr>
          <a:xfrm>
            <a:off x="22326600" y="22021800"/>
            <a:ext cx="10174532" cy="3970318"/>
          </a:xfrm>
          <a:prstGeom prst="rect">
            <a:avLst/>
          </a:prstGeom>
          <a:noFill/>
        </p:spPr>
        <p:txBody>
          <a:bodyPr wrap="square" rtlCol="0">
            <a:spAutoFit/>
          </a:bodyPr>
          <a:lstStyle/>
          <a:p>
            <a:endParaRPr lang="en-US" sz="2800" dirty="0" smtClean="0">
              <a:latin typeface="Palatino Linotype" pitchFamily="18" charset="0"/>
              <a:cs typeface="Arial" pitchFamily="34" charset="0"/>
            </a:endParaRPr>
          </a:p>
          <a:p>
            <a:r>
              <a:rPr lang="en-US" sz="2800" dirty="0" smtClean="0">
                <a:latin typeface="Palatino Linotype" pitchFamily="18" charset="0"/>
                <a:cs typeface="Arial" pitchFamily="34" charset="0"/>
              </a:rPr>
              <a:t> The UNLV undergraduate student population was 20,842 in 2003. In 2004, it was 21,783. Assume the carrying capacity for the undergraduate student population is 500,000. </a:t>
            </a:r>
          </a:p>
          <a:p>
            <a:endParaRPr lang="en-US" sz="2800" dirty="0" smtClean="0">
              <a:latin typeface="Palatino Linotype" pitchFamily="18" charset="0"/>
              <a:cs typeface="Arial" pitchFamily="34" charset="0"/>
            </a:endParaRPr>
          </a:p>
          <a:p>
            <a:r>
              <a:rPr lang="en-US" sz="2800" dirty="0" smtClean="0">
                <a:latin typeface="Palatino Linotype" pitchFamily="18" charset="0"/>
                <a:cs typeface="Arial" pitchFamily="34" charset="0"/>
              </a:rPr>
              <a:t>The solution for the UNLV undergraduate student population growth  is:</a:t>
            </a:r>
          </a:p>
          <a:p>
            <a:endParaRPr lang="en-US" sz="2800" dirty="0" smtClean="0">
              <a:latin typeface="Palatino Linotype" pitchFamily="18" charset="0"/>
              <a:cs typeface="Arial" pitchFamily="34" charset="0"/>
            </a:endParaRPr>
          </a:p>
          <a:p>
            <a:r>
              <a:rPr lang="en-US" sz="2800" dirty="0" smtClean="0">
                <a:latin typeface="Palatino Linotype" pitchFamily="18" charset="0"/>
                <a:cs typeface="Arial" pitchFamily="34" charset="0"/>
              </a:rPr>
              <a:t>                                                     with</a:t>
            </a:r>
          </a:p>
        </p:txBody>
      </p:sp>
      <p:sp>
        <p:nvSpPr>
          <p:cNvPr id="54" name="TextBox 53"/>
          <p:cNvSpPr txBox="1"/>
          <p:nvPr/>
        </p:nvSpPr>
        <p:spPr>
          <a:xfrm>
            <a:off x="22402800" y="26214353"/>
            <a:ext cx="10326932" cy="4401205"/>
          </a:xfrm>
          <a:prstGeom prst="rect">
            <a:avLst/>
          </a:prstGeom>
          <a:noFill/>
        </p:spPr>
        <p:txBody>
          <a:bodyPr wrap="square" rtlCol="0">
            <a:spAutoFit/>
          </a:bodyPr>
          <a:lstStyle/>
          <a:p>
            <a:endParaRPr lang="en-US" sz="2800" dirty="0" smtClean="0">
              <a:latin typeface="Palatino Linotype" pitchFamily="18" charset="0"/>
            </a:endParaRPr>
          </a:p>
          <a:p>
            <a:r>
              <a:rPr lang="en-US" sz="2800" dirty="0" smtClean="0">
                <a:latin typeface="Palatino Linotype" pitchFamily="18" charset="0"/>
              </a:rPr>
              <a:t>Predictions with carrying capacity 500,000</a:t>
            </a:r>
          </a:p>
          <a:p>
            <a:r>
              <a:rPr lang="en-US" sz="2800" dirty="0" smtClean="0">
                <a:latin typeface="Palatino Linotype" pitchFamily="18" charset="0"/>
              </a:rPr>
              <a:t>In the year  2015: P(12) = 34,786</a:t>
            </a:r>
          </a:p>
          <a:p>
            <a:r>
              <a:rPr lang="en-US" sz="2800" dirty="0" smtClean="0">
                <a:latin typeface="Palatino Linotype" pitchFamily="18" charset="0"/>
              </a:rPr>
              <a:t>In the year  2025: P(22) = 52,550</a:t>
            </a:r>
          </a:p>
          <a:p>
            <a:r>
              <a:rPr lang="en-US" sz="2800" dirty="0" smtClean="0">
                <a:latin typeface="Palatino Linotype" pitchFamily="18" charset="0"/>
              </a:rPr>
              <a:t>In the year  2100: P(97) = 388,163</a:t>
            </a:r>
          </a:p>
          <a:p>
            <a:endParaRPr lang="en-US" sz="2800" dirty="0" smtClean="0">
              <a:latin typeface="Palatino Linotype" pitchFamily="18" charset="0"/>
            </a:endParaRPr>
          </a:p>
          <a:p>
            <a:r>
              <a:rPr lang="en-US" sz="2800" dirty="0" smtClean="0">
                <a:latin typeface="Palatino Linotype" pitchFamily="18" charset="0"/>
              </a:rPr>
              <a:t>Predictions with carrying capacity 250,000</a:t>
            </a:r>
            <a:endParaRPr lang="en-US" sz="2800" dirty="0">
              <a:latin typeface="Palatino Linotype" pitchFamily="18" charset="0"/>
            </a:endParaRPr>
          </a:p>
          <a:p>
            <a:r>
              <a:rPr lang="en-US" sz="2800" dirty="0" smtClean="0">
                <a:latin typeface="Palatino Linotype" pitchFamily="18" charset="0"/>
              </a:rPr>
              <a:t>In the year  2015: P(12) =  33,802</a:t>
            </a:r>
          </a:p>
          <a:p>
            <a:r>
              <a:rPr lang="en-US" sz="2800" dirty="0" smtClean="0">
                <a:latin typeface="Palatino Linotype" pitchFamily="18" charset="0"/>
              </a:rPr>
              <a:t>In the year  2025: P(22) =  49,289</a:t>
            </a:r>
          </a:p>
          <a:p>
            <a:r>
              <a:rPr lang="en-US" sz="2800" dirty="0" smtClean="0">
                <a:latin typeface="Palatino Linotype" pitchFamily="18" charset="0"/>
              </a:rPr>
              <a:t>In the year  2100: P(97) =  219,723</a:t>
            </a:r>
          </a:p>
        </p:txBody>
      </p:sp>
      <p:pic>
        <p:nvPicPr>
          <p:cNvPr id="3" name="Picture 2" descr="http://latex.codecogs.com/gif.latex?A%20=%20\frac%7b500000%20-%2020842%7d%7b20842%7d"/>
          <p:cNvPicPr>
            <a:picLocks noChangeAspect="1" noChangeArrowheads="1"/>
          </p:cNvPicPr>
          <p:nvPr/>
        </p:nvPicPr>
        <p:blipFill>
          <a:blip r:embed="rId26" cstate="print">
            <a:extLst>
              <a:ext uri="{28A0092B-C50C-407E-A947-70E740481C1C}">
                <a14:useLocalDpi xmlns:a14="http://schemas.microsoft.com/office/drawing/2010/main" xmlns="" val="0"/>
              </a:ext>
            </a:extLst>
          </a:blip>
          <a:srcRect/>
          <a:stretch>
            <a:fillRect/>
          </a:stretch>
        </p:blipFill>
        <p:spPr bwMode="auto">
          <a:xfrm>
            <a:off x="28041600" y="25298400"/>
            <a:ext cx="3589413" cy="852488"/>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http://latex.codecogs.com/gif.latex?P(t)%20=%20\frac%7b500000%7d%7b1+Ae%5e%7b-0.045149\cdot%20t%7d%7d"/>
          <p:cNvPicPr>
            <a:picLocks noChangeAspect="1" noChangeArrowheads="1"/>
          </p:cNvPicPr>
          <p:nvPr/>
        </p:nvPicPr>
        <p:blipFill>
          <a:blip r:embed="rId27" cstate="print">
            <a:extLst>
              <a:ext uri="{28A0092B-C50C-407E-A947-70E740481C1C}">
                <a14:useLocalDpi xmlns:a14="http://schemas.microsoft.com/office/drawing/2010/main" xmlns="" val="0"/>
              </a:ext>
            </a:extLst>
          </a:blip>
          <a:srcRect/>
          <a:stretch>
            <a:fillRect/>
          </a:stretch>
        </p:blipFill>
        <p:spPr bwMode="auto">
          <a:xfrm>
            <a:off x="22479000" y="25222200"/>
            <a:ext cx="4346901" cy="936625"/>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254</TotalTime>
  <Words>721</Words>
  <Application>Microsoft Office PowerPoint</Application>
  <PresentationFormat>Custom</PresentationFormat>
  <Paragraphs>84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Clarity</vt:lpstr>
      <vt:lpstr>Slide 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Eva</dc:creator>
  <cp:lastModifiedBy>Monica Neda</cp:lastModifiedBy>
  <cp:revision>47</cp:revision>
  <dcterms:created xsi:type="dcterms:W3CDTF">2011-04-02T21:07:05Z</dcterms:created>
  <dcterms:modified xsi:type="dcterms:W3CDTF">2011-04-06T19:11:09Z</dcterms:modified>
</cp:coreProperties>
</file>