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</p:sldMasterIdLst>
  <p:notesMasterIdLst>
    <p:notesMasterId r:id="rId5"/>
  </p:notesMasterIdLst>
  <p:handoutMasterIdLst>
    <p:handoutMasterId r:id="rId6"/>
  </p:handoutMasterIdLst>
  <p:sldIdLst>
    <p:sldId id="256" r:id="rId4"/>
  </p:sldIdLst>
  <p:sldSz cx="43891200" cy="32918400"/>
  <p:notesSz cx="9144000" cy="6858000"/>
  <p:defaultTextStyle>
    <a:defPPr>
      <a:defRPr lang="en-US"/>
    </a:defPPr>
    <a:lvl1pPr marL="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4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6703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5603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  <p:cmAuthor id="4" name="Monika Neda" initials="MN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5FA"/>
    <a:srgbClr val="CDD2DE"/>
    <a:srgbClr val="E3E9E5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658" autoAdjust="0"/>
    <p:restoredTop sz="93609" autoAdjust="0"/>
  </p:normalViewPr>
  <p:slideViewPr>
    <p:cSldViewPr snapToGrid="0" snapToObjects="1" showGuides="1">
      <p:cViewPr>
        <p:scale>
          <a:sx n="20" d="100"/>
          <a:sy n="20" d="100"/>
        </p:scale>
        <p:origin x="-3006" y="-930"/>
      </p:cViewPr>
      <p:guideLst>
        <p:guide orient="horz" pos="3318"/>
        <p:guide orient="horz" pos="288"/>
        <p:guide orient="horz" pos="20160"/>
        <p:guide orient="horz"/>
        <p:guide pos="581"/>
        <p:guide pos="27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3768" y="-10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45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6703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5603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8" y="637848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41" y="5548749"/>
            <a:ext cx="10048875" cy="754045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12513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65" y="6378481"/>
            <a:ext cx="10048874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6" y="5548749"/>
            <a:ext cx="10048875" cy="754045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258339" y="6378481"/>
            <a:ext cx="10048874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2250400" y="5548749"/>
            <a:ext cx="10058400" cy="754045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14027" y="5548749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14027" y="6378481"/>
            <a:ext cx="1004701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14027" y="14272738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14027" y="15011402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14027" y="25679401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14027" y="26433446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904188" y="14951552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68" cy="12801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68" cy="128016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3"/>
            <a:ext cx="31998968" cy="16379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6" y="6295353"/>
            <a:ext cx="13591277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38" y="5431995"/>
            <a:ext cx="13573126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22338" y="18240478"/>
            <a:ext cx="13592864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42080" y="17409229"/>
            <a:ext cx="13573125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5154276" y="21595083"/>
            <a:ext cx="13571534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5154276" y="20739663"/>
            <a:ext cx="13571534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5162215" y="6295353"/>
            <a:ext cx="13571534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5154277" y="5431995"/>
            <a:ext cx="13579475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9395741" y="5431995"/>
            <a:ext cx="13576029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9395741" y="6295353"/>
            <a:ext cx="13576029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9395741" y="17377122"/>
            <a:ext cx="13576029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9390710" y="18157350"/>
            <a:ext cx="13581061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9395741" y="25845657"/>
            <a:ext cx="13576029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9395742" y="26625887"/>
            <a:ext cx="13581061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68" cy="12801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68" cy="128016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3"/>
            <a:ext cx="31998968" cy="16379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1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4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5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6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9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0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2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3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4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5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6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7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8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9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7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8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9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0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1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2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3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8" y="6212225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41" y="5348867"/>
            <a:ext cx="10048875" cy="754045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02598" y="15043762"/>
            <a:ext cx="1005840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12513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63" y="6204287"/>
            <a:ext cx="2072004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4" y="5348867"/>
            <a:ext cx="20720050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(header)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1587164" y="21896538"/>
            <a:ext cx="20720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587162" y="21074746"/>
            <a:ext cx="20720050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05536" y="5348867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05536" y="6212225"/>
            <a:ext cx="1004701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05536" y="14272738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05536" y="15011402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05536" y="25669876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or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05536" y="26436774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68" cy="12801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68" cy="128016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3"/>
            <a:ext cx="31998968" cy="16379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0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1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3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7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9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0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2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4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10402388" y="-19596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60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765639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2007 template produces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 36x48 inch professional  poster</a:t>
            </a:r>
            <a:r>
              <a:rPr lang="en-US" sz="3200" smtClean="0">
                <a:latin typeface="Trebuchet MS" pitchFamily="34" charset="0"/>
              </a:rPr>
              <a:t>. You</a:t>
            </a:r>
            <a:r>
              <a:rPr lang="en-US" sz="3200" baseline="0" smtClean="0">
                <a:latin typeface="Trebuchet MS" pitchFamily="34" charset="0"/>
              </a:rPr>
              <a:t> can u</a:t>
            </a:r>
            <a:r>
              <a:rPr lang="en-US" sz="3200" smtClean="0">
                <a:latin typeface="Trebuchet MS" pitchFamily="34" charset="0"/>
              </a:rPr>
              <a:t>se</a:t>
            </a:r>
            <a:r>
              <a:rPr lang="en-US" sz="3200" baseline="0" smtClean="0">
                <a:latin typeface="Trebuchet MS" pitchFamily="34" charset="0"/>
              </a:rPr>
              <a:t> it to create your research poster and </a:t>
            </a:r>
            <a:r>
              <a:rPr lang="en-US" sz="3200" smtClean="0">
                <a:latin typeface="Trebuchet MS" pitchFamily="34" charset="0"/>
              </a:rPr>
              <a:t>save valuable time placing titles, subtitles,</a:t>
            </a:r>
            <a:r>
              <a:rPr lang="en-US" sz="3200" baseline="0" smtClean="0">
                <a:latin typeface="Trebuchet MS" pitchFamily="34" charset="0"/>
              </a:rPr>
              <a:t> text, and graphics</a:t>
            </a:r>
            <a:r>
              <a:rPr lang="en-US" sz="3200" smtClean="0">
                <a:latin typeface="Trebuchet MS" pitchFamily="34" charset="0"/>
              </a:rPr>
              <a:t>. </a:t>
            </a:r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To view our template tutorials, go online to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3200" dirty="0" smtClean="0">
                <a:latin typeface="Trebuchet MS" pitchFamily="34" charset="0"/>
              </a:rPr>
              <a:t>and click on 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When</a:t>
            </a:r>
            <a:r>
              <a:rPr lang="en-US" sz="3200" baseline="0" dirty="0" smtClean="0">
                <a:latin typeface="Trebuchet MS" pitchFamily="34" charset="0"/>
              </a:rPr>
              <a:t> you are ready to</a:t>
            </a:r>
            <a:r>
              <a:rPr lang="en-US" sz="3200" dirty="0" smtClean="0">
                <a:latin typeface="Trebuchet MS" pitchFamily="34" charset="0"/>
              </a:rPr>
              <a:t> </a:t>
            </a:r>
            <a:r>
              <a:rPr lang="en-US" sz="3200" baseline="0" dirty="0" smtClean="0">
                <a:latin typeface="Trebuchet MS" pitchFamily="34" charset="0"/>
              </a:rPr>
              <a:t> print your poster</a:t>
            </a:r>
            <a:r>
              <a:rPr lang="en-US" sz="3200" dirty="0" smtClean="0">
                <a:latin typeface="Trebuchet MS" pitchFamily="34" charset="0"/>
              </a:rPr>
              <a:t>,</a:t>
            </a:r>
            <a:r>
              <a:rPr lang="en-US" sz="3200" baseline="0" dirty="0" smtClean="0">
                <a:latin typeface="Trebuchet MS" pitchFamily="34" charset="0"/>
              </a:rPr>
              <a:t> go online to</a:t>
            </a:r>
            <a:r>
              <a:rPr lang="en-US" sz="3600" baseline="0" dirty="0" smtClean="0">
                <a:latin typeface="Trebuchet MS" pitchFamily="34" charset="0"/>
              </a:rPr>
              <a:t> </a:t>
            </a:r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800" b="1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 smtClean="0">
              <a:latin typeface="Trebuchet MS" pitchFamily="34" charset="0"/>
            </a:endParaRPr>
          </a:p>
          <a:p>
            <a:pPr algn="l" defTabSz="3765639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3800" b="1" baseline="0" dirty="0" smtClean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algn="l" defTabSz="3765639"/>
            <a:endParaRPr lang="en-US" sz="3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rebuchet MS" pitchFamily="34" charset="0"/>
              </a:rPr>
              <a:t>To</a:t>
            </a:r>
            <a:r>
              <a:rPr lang="en-US" sz="3200" baseline="0" dirty="0" smtClean="0">
                <a:latin typeface="Trebuchet MS" pitchFamily="34" charset="0"/>
              </a:rPr>
              <a:t> add text, c</a:t>
            </a:r>
            <a:r>
              <a:rPr lang="en-US" sz="3200" dirty="0" smtClean="0">
                <a:latin typeface="Trebuchet MS" pitchFamily="34" charset="0"/>
              </a:rPr>
              <a:t>lick inside</a:t>
            </a:r>
            <a:r>
              <a:rPr lang="en-US" sz="3200" baseline="0" dirty="0" smtClean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(to select it).  Place your cursor on its frame, and your cursor will change to this symbol     Click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3200" dirty="0" smtClean="0">
              <a:latin typeface="Trebuchet MS" pitchFamily="34" charset="0"/>
            </a:endParaRPr>
          </a:p>
          <a:p>
            <a:pPr defTabSz="376563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3200" baseline="0" dirty="0" smtClean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4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0600"/>
            <a:ext cx="438912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67305" y="32315729"/>
            <a:ext cx="2514600" cy="33681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263" tIns="45623" rIns="91263" bIns="45623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10370486" y="21826400"/>
            <a:ext cx="1001856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4326" y="14465103"/>
            <a:ext cx="59055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40" name="Group 39"/>
          <p:cNvGrpSpPr/>
          <p:nvPr/>
        </p:nvGrpSpPr>
        <p:grpSpPr>
          <a:xfrm>
            <a:off x="-10239857" y="31696514"/>
            <a:ext cx="9771398" cy="1090621"/>
            <a:chOff x="44242388" y="28054064"/>
            <a:chExt cx="9771398" cy="1090621"/>
          </a:xfrm>
        </p:grpSpPr>
        <p:sp>
          <p:nvSpPr>
            <p:cNvPr id="35" name="Rounded Rectangle 34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7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598" y="28154090"/>
              <a:ext cx="86711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6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6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6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-10370486" y="10512157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 userDrawn="1"/>
        </p:nvSpPr>
        <p:spPr>
          <a:xfrm>
            <a:off x="922338" y="5475145"/>
            <a:ext cx="10058400" cy="26736675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11587692" y="5475145"/>
            <a:ext cx="10058400" cy="26736675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253046" y="5475145"/>
            <a:ext cx="10058400" cy="26736675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32918400" y="5475145"/>
            <a:ext cx="10058400" cy="26736675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-10371151" y="18900455"/>
            <a:ext cx="1005840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4222126" y="0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60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6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200" baseline="0" dirty="0" smtClean="0">
                <a:latin typeface="Trebuchet MS" pitchFamily="34" charset="0"/>
              </a:rPr>
            </a:br>
            <a:r>
              <a:rPr lang="en-US" sz="32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Template FAQs</a:t>
            </a:r>
            <a:endParaRPr lang="en-US" sz="60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3200" dirty="0" smtClean="0">
                <a:latin typeface="Trebuchet MS" pitchFamily="34" charset="0"/>
              </a:rPr>
              <a:t>This template has four </a:t>
            </a:r>
            <a:r>
              <a:rPr lang="en-US" sz="3200" baseline="0" dirty="0" smtClean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column layouts.  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TEXT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PHOTOS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TABLES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2000" baseline="0" dirty="0" smtClean="0">
              <a:latin typeface="Trebuchet MS" pitchFamily="34" charset="0"/>
            </a:endParaRPr>
          </a:p>
          <a:p>
            <a:pPr defTabSz="4389219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91618" y="12200725"/>
            <a:ext cx="3650341" cy="235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 userDrawn="1"/>
        </p:nvSpPr>
        <p:spPr>
          <a:xfrm>
            <a:off x="44487740" y="30588807"/>
            <a:ext cx="9160286" cy="2185208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© 2013 PosterPresentations.com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2117 Fourth Street ,</a:t>
            </a:r>
            <a:r>
              <a:rPr lang="en-US" sz="3200" baseline="0" dirty="0" smtClean="0">
                <a:solidFill>
                  <a:schemeClr val="bg1"/>
                </a:solidFill>
              </a:rPr>
              <a:t> Unit C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</a:t>
            </a:r>
            <a:r>
              <a:rPr lang="en-US" sz="32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4222126" y="30500133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4254028" y="4841856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txStyles>
    <p:titleStyle>
      <a:lvl1pPr algn="ctr" defTabSz="4388900" rtl="0" eaLnBrk="1" latinLnBrk="0" hangingPunct="1">
        <a:spcBef>
          <a:spcPct val="0"/>
        </a:spcBef>
        <a:buNone/>
        <a:defRPr sz="8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5838" indent="-1645838" algn="l" defTabSz="438890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82" indent="-1371531" algn="l" defTabSz="4388900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1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577" indent="-1097226" algn="l" defTabSz="438890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026" indent="-1097226" algn="l" defTabSz="438890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4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9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3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82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90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80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2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7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1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6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3"/>
            <a:ext cx="438912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84177" y="32232601"/>
            <a:ext cx="2514600" cy="33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3" tIns="45623" rIns="91263" bIns="45623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-13946601" y="11526118"/>
            <a:ext cx="13577436" cy="81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 userDrawn="1"/>
        </p:nvSpPr>
        <p:spPr>
          <a:xfrm>
            <a:off x="922338" y="5392017"/>
            <a:ext cx="13577436" cy="26736675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15154504" y="5392017"/>
            <a:ext cx="13577436" cy="26736675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29386670" y="5392017"/>
            <a:ext cx="13577436" cy="26736675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-10402388" y="-19596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60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765639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2007 template produces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 36x48 inch professional  poster</a:t>
            </a:r>
            <a:r>
              <a:rPr lang="en-US" sz="3200" smtClean="0">
                <a:latin typeface="Trebuchet MS" pitchFamily="34" charset="0"/>
              </a:rPr>
              <a:t>. You</a:t>
            </a:r>
            <a:r>
              <a:rPr lang="en-US" sz="3200" baseline="0" smtClean="0">
                <a:latin typeface="Trebuchet MS" pitchFamily="34" charset="0"/>
              </a:rPr>
              <a:t> can u</a:t>
            </a:r>
            <a:r>
              <a:rPr lang="en-US" sz="3200" smtClean="0">
                <a:latin typeface="Trebuchet MS" pitchFamily="34" charset="0"/>
              </a:rPr>
              <a:t>se</a:t>
            </a:r>
            <a:r>
              <a:rPr lang="en-US" sz="3200" baseline="0" smtClean="0">
                <a:latin typeface="Trebuchet MS" pitchFamily="34" charset="0"/>
              </a:rPr>
              <a:t> it to create your research poster and </a:t>
            </a:r>
            <a:r>
              <a:rPr lang="en-US" sz="3200" smtClean="0">
                <a:latin typeface="Trebuchet MS" pitchFamily="34" charset="0"/>
              </a:rPr>
              <a:t>save valuable time placing titles, subtitles,</a:t>
            </a:r>
            <a:r>
              <a:rPr lang="en-US" sz="3200" baseline="0" smtClean="0">
                <a:latin typeface="Trebuchet MS" pitchFamily="34" charset="0"/>
              </a:rPr>
              <a:t> text, and graphics</a:t>
            </a:r>
            <a:r>
              <a:rPr lang="en-US" sz="3200" smtClean="0">
                <a:latin typeface="Trebuchet MS" pitchFamily="34" charset="0"/>
              </a:rPr>
              <a:t>. </a:t>
            </a:r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To view our template tutorials, go online to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3200" dirty="0" smtClean="0">
                <a:latin typeface="Trebuchet MS" pitchFamily="34" charset="0"/>
              </a:rPr>
              <a:t>and click on 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When</a:t>
            </a:r>
            <a:r>
              <a:rPr lang="en-US" sz="3200" baseline="0" dirty="0" smtClean="0">
                <a:latin typeface="Trebuchet MS" pitchFamily="34" charset="0"/>
              </a:rPr>
              <a:t> you are ready to</a:t>
            </a:r>
            <a:r>
              <a:rPr lang="en-US" sz="3200" dirty="0" smtClean="0">
                <a:latin typeface="Trebuchet MS" pitchFamily="34" charset="0"/>
              </a:rPr>
              <a:t> </a:t>
            </a:r>
            <a:r>
              <a:rPr lang="en-US" sz="3200" baseline="0" dirty="0" smtClean="0">
                <a:latin typeface="Trebuchet MS" pitchFamily="34" charset="0"/>
              </a:rPr>
              <a:t> print your poster</a:t>
            </a:r>
            <a:r>
              <a:rPr lang="en-US" sz="3200" dirty="0" smtClean="0">
                <a:latin typeface="Trebuchet MS" pitchFamily="34" charset="0"/>
              </a:rPr>
              <a:t>,</a:t>
            </a:r>
            <a:r>
              <a:rPr lang="en-US" sz="3200" baseline="0" dirty="0" smtClean="0">
                <a:latin typeface="Trebuchet MS" pitchFamily="34" charset="0"/>
              </a:rPr>
              <a:t> go online to</a:t>
            </a:r>
            <a:r>
              <a:rPr lang="en-US" sz="3600" baseline="0" dirty="0" smtClean="0">
                <a:latin typeface="Trebuchet MS" pitchFamily="34" charset="0"/>
              </a:rPr>
              <a:t> </a:t>
            </a:r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800" b="1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 smtClean="0">
              <a:latin typeface="Trebuchet MS" pitchFamily="34" charset="0"/>
            </a:endParaRPr>
          </a:p>
          <a:p>
            <a:pPr algn="l" defTabSz="3765639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3800" b="1" baseline="0" dirty="0" smtClean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algn="l" defTabSz="3765639"/>
            <a:endParaRPr lang="en-US" sz="3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rebuchet MS" pitchFamily="34" charset="0"/>
              </a:rPr>
              <a:t>To</a:t>
            </a:r>
            <a:r>
              <a:rPr lang="en-US" sz="3200" baseline="0" dirty="0" smtClean="0">
                <a:latin typeface="Trebuchet MS" pitchFamily="34" charset="0"/>
              </a:rPr>
              <a:t> add text, c</a:t>
            </a:r>
            <a:r>
              <a:rPr lang="en-US" sz="3200" dirty="0" smtClean="0">
                <a:latin typeface="Trebuchet MS" pitchFamily="34" charset="0"/>
              </a:rPr>
              <a:t>lick inside</a:t>
            </a:r>
            <a:r>
              <a:rPr lang="en-US" sz="3200" baseline="0" dirty="0" smtClean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(to select it).  Place your cursor on its frame, and your cursor will change to this symbol     Click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3200" dirty="0" smtClean="0">
              <a:latin typeface="Trebuchet MS" pitchFamily="34" charset="0"/>
            </a:endParaRPr>
          </a:p>
          <a:p>
            <a:pPr defTabSz="376563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3200" baseline="0" dirty="0" smtClean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400" b="1" dirty="0">
              <a:latin typeface="Trebuchet MS" pitchFamily="34" charset="0"/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-10370486" y="21826400"/>
            <a:ext cx="1001856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pic>
        <p:nvPicPr>
          <p:cNvPr id="5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4326" y="14423539"/>
            <a:ext cx="59055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59" name="Group 58"/>
          <p:cNvGrpSpPr/>
          <p:nvPr userDrawn="1"/>
        </p:nvGrpSpPr>
        <p:grpSpPr>
          <a:xfrm>
            <a:off x="-10239857" y="31696514"/>
            <a:ext cx="9771398" cy="1090621"/>
            <a:chOff x="44242388" y="28054064"/>
            <a:chExt cx="9771398" cy="1090621"/>
          </a:xfrm>
        </p:grpSpPr>
        <p:sp>
          <p:nvSpPr>
            <p:cNvPr id="60" name="Rounded Rectangle 59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7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62" name="TextBox 61"/>
            <p:cNvSpPr txBox="1"/>
            <p:nvPr userDrawn="1"/>
          </p:nvSpPr>
          <p:spPr>
            <a:xfrm>
              <a:off x="45342598" y="28154090"/>
              <a:ext cx="86711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6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6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6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63" name="Straight Connector 62"/>
          <p:cNvCxnSpPr/>
          <p:nvPr userDrawn="1"/>
        </p:nvCxnSpPr>
        <p:spPr>
          <a:xfrm>
            <a:off x="-10370486" y="10512157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-10371151" y="18900455"/>
            <a:ext cx="1005840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44222126" y="0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60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6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200" baseline="0" dirty="0" smtClean="0">
                <a:latin typeface="Trebuchet MS" pitchFamily="34" charset="0"/>
              </a:rPr>
            </a:br>
            <a:r>
              <a:rPr lang="en-US" sz="32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Template FAQs</a:t>
            </a:r>
            <a:endParaRPr lang="en-US" sz="60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3200" dirty="0" smtClean="0">
                <a:latin typeface="Trebuchet MS" pitchFamily="34" charset="0"/>
              </a:rPr>
              <a:t>This template has four </a:t>
            </a:r>
            <a:r>
              <a:rPr lang="en-US" sz="3200" baseline="0" dirty="0" smtClean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column layouts.  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TEXT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PHOTOS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TABLES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2000" baseline="0" dirty="0" smtClean="0">
              <a:latin typeface="Trebuchet MS" pitchFamily="34" charset="0"/>
            </a:endParaRPr>
          </a:p>
          <a:p>
            <a:pPr defTabSz="4389219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91618" y="12200725"/>
            <a:ext cx="3650341" cy="235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TextBox 68"/>
          <p:cNvSpPr txBox="1"/>
          <p:nvPr userDrawn="1"/>
        </p:nvSpPr>
        <p:spPr>
          <a:xfrm>
            <a:off x="44487740" y="30588807"/>
            <a:ext cx="9160286" cy="2185208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© 2013 PosterPresentations.com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2117 Fourth Street ,</a:t>
            </a:r>
            <a:r>
              <a:rPr lang="en-US" sz="3200" baseline="0" dirty="0" smtClean="0">
                <a:solidFill>
                  <a:schemeClr val="bg1"/>
                </a:solidFill>
              </a:rPr>
              <a:t> Unit C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</a:t>
            </a:r>
            <a:r>
              <a:rPr lang="en-US" sz="32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44222126" y="30500133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44254028" y="4841856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defTabSz="4388900" rtl="0" eaLnBrk="1" latinLnBrk="0" hangingPunct="1">
        <a:spcBef>
          <a:spcPct val="0"/>
        </a:spcBef>
        <a:buNone/>
        <a:defRPr sz="8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5838" indent="-1645838" algn="l" defTabSz="438890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82" indent="-1371531" algn="l" defTabSz="4388900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1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577" indent="-1097226" algn="l" defTabSz="438890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026" indent="-1097226" algn="l" defTabSz="438890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4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9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3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82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90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80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2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7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1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6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3"/>
            <a:ext cx="438912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84177" y="32232601"/>
            <a:ext cx="2514600" cy="33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3" tIns="45623" rIns="91263" bIns="45623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922338" y="5257800"/>
            <a:ext cx="10050462" cy="26736675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2918400" y="5257800"/>
            <a:ext cx="10050462" cy="26736675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11583194" y="5267325"/>
            <a:ext cx="20724813" cy="26736675"/>
          </a:xfrm>
          <a:prstGeom prst="roundRect">
            <a:avLst>
              <a:gd name="adj" fmla="val 2853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-10402388" y="-19596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60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765639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2007 template produces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 36x48 inch professional  poster</a:t>
            </a:r>
            <a:r>
              <a:rPr lang="en-US" sz="3200" smtClean="0">
                <a:latin typeface="Trebuchet MS" pitchFamily="34" charset="0"/>
              </a:rPr>
              <a:t>. You</a:t>
            </a:r>
            <a:r>
              <a:rPr lang="en-US" sz="3200" baseline="0" smtClean="0">
                <a:latin typeface="Trebuchet MS" pitchFamily="34" charset="0"/>
              </a:rPr>
              <a:t> can u</a:t>
            </a:r>
            <a:r>
              <a:rPr lang="en-US" sz="3200" smtClean="0">
                <a:latin typeface="Trebuchet MS" pitchFamily="34" charset="0"/>
              </a:rPr>
              <a:t>se</a:t>
            </a:r>
            <a:r>
              <a:rPr lang="en-US" sz="3200" baseline="0" smtClean="0">
                <a:latin typeface="Trebuchet MS" pitchFamily="34" charset="0"/>
              </a:rPr>
              <a:t> it to create your research poster and </a:t>
            </a:r>
            <a:r>
              <a:rPr lang="en-US" sz="3200" smtClean="0">
                <a:latin typeface="Trebuchet MS" pitchFamily="34" charset="0"/>
              </a:rPr>
              <a:t>save valuable time placing titles, subtitles,</a:t>
            </a:r>
            <a:r>
              <a:rPr lang="en-US" sz="3200" baseline="0" smtClean="0">
                <a:latin typeface="Trebuchet MS" pitchFamily="34" charset="0"/>
              </a:rPr>
              <a:t> text, and graphics</a:t>
            </a:r>
            <a:r>
              <a:rPr lang="en-US" sz="3200" smtClean="0">
                <a:latin typeface="Trebuchet MS" pitchFamily="34" charset="0"/>
              </a:rPr>
              <a:t>. </a:t>
            </a:r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To view our template tutorials, go online to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3200" dirty="0" smtClean="0">
                <a:latin typeface="Trebuchet MS" pitchFamily="34" charset="0"/>
              </a:rPr>
              <a:t>and click on 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When</a:t>
            </a:r>
            <a:r>
              <a:rPr lang="en-US" sz="3200" baseline="0" dirty="0" smtClean="0">
                <a:latin typeface="Trebuchet MS" pitchFamily="34" charset="0"/>
              </a:rPr>
              <a:t> you are ready to</a:t>
            </a:r>
            <a:r>
              <a:rPr lang="en-US" sz="3200" dirty="0" smtClean="0">
                <a:latin typeface="Trebuchet MS" pitchFamily="34" charset="0"/>
              </a:rPr>
              <a:t> </a:t>
            </a:r>
            <a:r>
              <a:rPr lang="en-US" sz="3200" baseline="0" dirty="0" smtClean="0">
                <a:latin typeface="Trebuchet MS" pitchFamily="34" charset="0"/>
              </a:rPr>
              <a:t> print your poster</a:t>
            </a:r>
            <a:r>
              <a:rPr lang="en-US" sz="3200" dirty="0" smtClean="0">
                <a:latin typeface="Trebuchet MS" pitchFamily="34" charset="0"/>
              </a:rPr>
              <a:t>,</a:t>
            </a:r>
            <a:r>
              <a:rPr lang="en-US" sz="3200" baseline="0" dirty="0" smtClean="0">
                <a:latin typeface="Trebuchet MS" pitchFamily="34" charset="0"/>
              </a:rPr>
              <a:t> go online to</a:t>
            </a:r>
            <a:r>
              <a:rPr lang="en-US" sz="3600" baseline="0" dirty="0" smtClean="0">
                <a:latin typeface="Trebuchet MS" pitchFamily="34" charset="0"/>
              </a:rPr>
              <a:t> </a:t>
            </a:r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800" b="1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 smtClean="0">
              <a:latin typeface="Trebuchet MS" pitchFamily="34" charset="0"/>
            </a:endParaRPr>
          </a:p>
          <a:p>
            <a:pPr algn="l" defTabSz="3765639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3800" b="1" baseline="0" dirty="0" smtClean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algn="l" defTabSz="3765639"/>
            <a:endParaRPr lang="en-US" sz="3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rebuchet MS" pitchFamily="34" charset="0"/>
              </a:rPr>
              <a:t>To</a:t>
            </a:r>
            <a:r>
              <a:rPr lang="en-US" sz="3200" baseline="0" dirty="0" smtClean="0">
                <a:latin typeface="Trebuchet MS" pitchFamily="34" charset="0"/>
              </a:rPr>
              <a:t> add text, c</a:t>
            </a:r>
            <a:r>
              <a:rPr lang="en-US" sz="3200" dirty="0" smtClean="0">
                <a:latin typeface="Trebuchet MS" pitchFamily="34" charset="0"/>
              </a:rPr>
              <a:t>lick inside</a:t>
            </a:r>
            <a:r>
              <a:rPr lang="en-US" sz="3200" baseline="0" dirty="0" smtClean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(to select it).  Place your cursor on its frame, and your cursor will change to this symbol     Click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3200" dirty="0" smtClean="0">
              <a:latin typeface="Trebuchet MS" pitchFamily="34" charset="0"/>
            </a:endParaRPr>
          </a:p>
          <a:p>
            <a:pPr defTabSz="376563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3200" baseline="0" dirty="0" smtClean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400" b="1" dirty="0">
              <a:latin typeface="Trebuchet MS" pitchFamily="34" charset="0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-10370486" y="21826400"/>
            <a:ext cx="1001856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pic>
        <p:nvPicPr>
          <p:cNvPr id="5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4326" y="14423539"/>
            <a:ext cx="59055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58" name="Group 57"/>
          <p:cNvGrpSpPr/>
          <p:nvPr userDrawn="1"/>
        </p:nvGrpSpPr>
        <p:grpSpPr>
          <a:xfrm>
            <a:off x="-10239857" y="31696514"/>
            <a:ext cx="9771398" cy="1090621"/>
            <a:chOff x="44242388" y="28054064"/>
            <a:chExt cx="9771398" cy="1090621"/>
          </a:xfrm>
        </p:grpSpPr>
        <p:sp>
          <p:nvSpPr>
            <p:cNvPr id="59" name="Rounded Rectangle 58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7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 userDrawn="1"/>
          </p:nvSpPr>
          <p:spPr>
            <a:xfrm>
              <a:off x="45342598" y="28154090"/>
              <a:ext cx="86711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6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6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6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62" name="Straight Connector 61"/>
          <p:cNvCxnSpPr/>
          <p:nvPr userDrawn="1"/>
        </p:nvCxnSpPr>
        <p:spPr>
          <a:xfrm>
            <a:off x="-10370486" y="10512157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 userDrawn="1"/>
        </p:nvSpPr>
        <p:spPr>
          <a:xfrm>
            <a:off x="-10371151" y="18900455"/>
            <a:ext cx="1005840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 userDrawn="1"/>
        </p:nvSpPr>
        <p:spPr>
          <a:xfrm>
            <a:off x="44222126" y="0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60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6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200" baseline="0" dirty="0" smtClean="0">
                <a:latin typeface="Trebuchet MS" pitchFamily="34" charset="0"/>
              </a:rPr>
            </a:br>
            <a:r>
              <a:rPr lang="en-US" sz="32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Template FAQs</a:t>
            </a:r>
            <a:endParaRPr lang="en-US" sz="60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3200" dirty="0" smtClean="0">
                <a:latin typeface="Trebuchet MS" pitchFamily="34" charset="0"/>
              </a:rPr>
              <a:t>This template has four </a:t>
            </a:r>
            <a:r>
              <a:rPr lang="en-US" sz="3200" baseline="0" dirty="0" smtClean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column layouts.  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TEXT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PHOTOS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TABLES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2000" baseline="0" dirty="0" smtClean="0">
              <a:latin typeface="Trebuchet MS" pitchFamily="34" charset="0"/>
            </a:endParaRPr>
          </a:p>
          <a:p>
            <a:pPr defTabSz="4389219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91618" y="12200725"/>
            <a:ext cx="3650341" cy="235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 userDrawn="1"/>
        </p:nvSpPr>
        <p:spPr>
          <a:xfrm>
            <a:off x="44487740" y="30588807"/>
            <a:ext cx="9160286" cy="2185208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© 2013 PosterPresentations.com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2117 Fourth Street ,</a:t>
            </a:r>
            <a:r>
              <a:rPr lang="en-US" sz="3200" baseline="0" dirty="0" smtClean="0">
                <a:solidFill>
                  <a:schemeClr val="bg1"/>
                </a:solidFill>
              </a:rPr>
              <a:t> Unit C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</a:t>
            </a:r>
            <a:r>
              <a:rPr lang="en-US" sz="32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cxnSp>
        <p:nvCxnSpPr>
          <p:cNvPr id="72" name="Straight Connector 71"/>
          <p:cNvCxnSpPr/>
          <p:nvPr userDrawn="1"/>
        </p:nvCxnSpPr>
        <p:spPr>
          <a:xfrm>
            <a:off x="44222126" y="30500133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44254028" y="4841856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txStyles>
    <p:titleStyle>
      <a:lvl1pPr algn="ctr" defTabSz="4388900" rtl="0" eaLnBrk="1" latinLnBrk="0" hangingPunct="1">
        <a:spcBef>
          <a:spcPct val="0"/>
        </a:spcBef>
        <a:buNone/>
        <a:defRPr sz="8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5838" indent="-1645838" algn="l" defTabSz="438890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82" indent="-1371531" algn="l" defTabSz="4388900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1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577" indent="-1097226" algn="l" defTabSz="438890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026" indent="-1097226" algn="l" defTabSz="438890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4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9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3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82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90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80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2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7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1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6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autoevolution.com/news-image/how-does-cfd-computational-fluid-dynamics-work-6400-1.html" TargetMode="External"/><Relationship Id="rId18" Type="http://schemas.openxmlformats.org/officeDocument/2006/relationships/image" Target="../media/image14.jp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jp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5.gif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image" Target="../media/image180.png"/><Relationship Id="rId5" Type="http://schemas.openxmlformats.org/officeDocument/2006/relationships/image" Target="../media/image5.png"/><Relationship Id="rId15" Type="http://schemas.openxmlformats.org/officeDocument/2006/relationships/hyperlink" Target="http://blog.nialbarker.com/252/slow_is_faster" TargetMode="External"/><Relationship Id="rId23" Type="http://schemas.openxmlformats.org/officeDocument/2006/relationships/image" Target="../media/image17.png"/><Relationship Id="rId10" Type="http://schemas.openxmlformats.org/officeDocument/2006/relationships/hyperlink" Target="mailto:Monika.Neda@unlv.edu" TargetMode="External"/><Relationship Id="rId19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hyperlink" Target="mailto:hillt12@unlv.nevada.edu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22341" y="6302798"/>
            <a:ext cx="10056813" cy="3188044"/>
          </a:xfrm>
        </p:spPr>
        <p:txBody>
          <a:bodyPr/>
          <a:lstStyle/>
          <a:p>
            <a:r>
              <a:rPr lang="en-US" b="1" dirty="0" smtClean="0"/>
              <a:t>Fluid Dynamics</a:t>
            </a:r>
            <a:r>
              <a:rPr lang="en-US" dirty="0" smtClean="0"/>
              <a:t> is the study of fluids, their behavior in motion, and the forces that act on them.  The field of </a:t>
            </a:r>
            <a:r>
              <a:rPr lang="en-US" b="1" dirty="0" smtClean="0"/>
              <a:t>computational fluid dynamics </a:t>
            </a:r>
            <a:r>
              <a:rPr lang="en-US" dirty="0" smtClean="0"/>
              <a:t>applies numerical methods and algorithms to solve fluid flow problems.</a:t>
            </a:r>
          </a:p>
          <a:p>
            <a:endParaRPr lang="en-US" b="1" dirty="0"/>
          </a:p>
          <a:p>
            <a:r>
              <a:rPr lang="en-US" dirty="0" smtClean="0"/>
              <a:t>The governing equations for fluid flow are the </a:t>
            </a:r>
            <a:r>
              <a:rPr lang="en-US" b="1" dirty="0" err="1" smtClean="0"/>
              <a:t>Navier</a:t>
            </a:r>
            <a:r>
              <a:rPr lang="en-US" b="1" dirty="0" smtClean="0"/>
              <a:t>-Stokes </a:t>
            </a:r>
            <a:r>
              <a:rPr lang="en-US" b="1" dirty="0"/>
              <a:t>e</a:t>
            </a:r>
            <a:r>
              <a:rPr lang="en-US" b="1" dirty="0" smtClean="0"/>
              <a:t>quations</a:t>
            </a:r>
            <a:r>
              <a:rPr lang="en-US" dirty="0" smtClean="0"/>
              <a:t>,</a:t>
            </a:r>
          </a:p>
          <a:p>
            <a:r>
              <a:rPr lang="en-US" dirty="0"/>
              <a:t>o</a:t>
            </a:r>
            <a:r>
              <a:rPr lang="en-US" dirty="0" smtClean="0"/>
              <a:t>riginally derived by the scientist Claude-Louis </a:t>
            </a:r>
            <a:r>
              <a:rPr lang="en-US" dirty="0" err="1" smtClean="0"/>
              <a:t>Navier</a:t>
            </a:r>
            <a:r>
              <a:rPr lang="en-US" dirty="0" smtClean="0"/>
              <a:t> in 1823, with a more rigorous derivation by  scientist George Gabriel Stokes in 1845, [1].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3"/>
              </p:nvPr>
            </p:nvSpPr>
            <p:spPr>
              <a:xfrm>
                <a:off x="22297447" y="17362869"/>
                <a:ext cx="10048874" cy="9153702"/>
              </a:xfrm>
            </p:spPr>
            <p:txBody>
              <a:bodyPr/>
              <a:lstStyle/>
              <a:p>
                <a:r>
                  <a:rPr lang="en-US" dirty="0" smtClean="0"/>
                  <a:t>Taking the equation for the time relaxation model, multiplying by velocity, and integrating in space and time, gives the following energy balance</a:t>
                </a:r>
              </a:p>
              <a:p>
                <a:endParaRPr lang="en-US" dirty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𝐮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Re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𝛻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𝐮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𝜒</m:t>
                            </m:r>
                            <m:nary>
                              <m:naryPr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Ω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𝐮</m:t>
                                    </m:r>
                                    <m:r>
                                      <a:rPr lang="en-US" b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>
                                            <a:latin typeface="Cambria Math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m:rPr>
                                    <m:brk m:alnAt="23"/>
                                  </m:rPr>
                                  <a:rPr lang="en-US" b="1">
                                    <a:latin typeface="Cambria Math"/>
                                  </a:rPr>
                                  <m:t>𝐮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b="1" i="0" smtClean="0">
                                    <a:latin typeface="Cambria Math"/>
                                  </a:rPr>
                                  <m:t>𝐱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𝑑𝑡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/>
                                          </a:rPr>
                                          <m:t>𝐮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  <m:nary>
                          <m:naryPr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Ω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𝐮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𝐮</m:t>
                                    </m:r>
                                  </m:e>
                                </m:acc>
                              </m:e>
                            </m:d>
                            <m:r>
                              <m:rPr>
                                <m:brk m:alnAt="23"/>
                              </m:rPr>
                              <a:rPr lang="en-US" b="1" i="0" smtClean="0">
                                <a:latin typeface="Cambria Math"/>
                              </a:rPr>
                              <m:t>𝐮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m:rPr>
                                <m:brk m:alnAt="23"/>
                              </m:rPr>
                              <a:rPr lang="en-US" b="1" i="0" smtClean="0">
                                <a:latin typeface="Cambria Math"/>
                              </a:rPr>
                              <m:t>𝐱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the extra dissipation.</a:t>
                </a:r>
              </a:p>
              <a:p>
                <a:endParaRPr lang="en-US" b="1" dirty="0" smtClean="0"/>
              </a:p>
              <a:p>
                <a:r>
                  <a:rPr lang="en-US" dirty="0" smtClean="0"/>
                  <a:t>Therefore, the Time </a:t>
                </a:r>
                <a:r>
                  <a:rPr lang="en-US" dirty="0"/>
                  <a:t>R</a:t>
                </a:r>
                <a:r>
                  <a:rPr lang="en-US" dirty="0" smtClean="0"/>
                  <a:t>elaxation model has the same energy as the </a:t>
                </a:r>
                <a:endParaRPr lang="en-US" b="1" dirty="0" smtClean="0"/>
              </a:p>
              <a:p>
                <a:r>
                  <a:rPr lang="en-US" dirty="0" err="1" smtClean="0"/>
                  <a:t>Navier</a:t>
                </a:r>
                <a:r>
                  <a:rPr lang="en-US" dirty="0" smtClean="0"/>
                  <a:t>-Stokes equations, but an enhanced energy dissipation . </a:t>
                </a:r>
                <a:endParaRPr lang="en-US" dirty="0"/>
              </a:p>
              <a:p>
                <a:r>
                  <a:rPr lang="en-US" dirty="0" smtClean="0"/>
                  <a:t>It is showed that the additional dissipation term satisfies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𝜒</m:t>
                          </m:r>
                          <m:nary>
                            <m:naryPr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Ω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𝐮</m:t>
                                  </m:r>
                                  <m:r>
                                    <a:rPr lang="en-US" b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>
                                          <a:latin typeface="Cambria Math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US" b="1">
                                  <a:latin typeface="Cambria Math"/>
                                </a:rPr>
                                <m:t>𝐮</m:t>
                              </m:r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brk m:alnAt="23"/>
                                </m:rP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≥0,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a</a:t>
                </a:r>
                <a:r>
                  <a:rPr lang="en-US" dirty="0" smtClean="0"/>
                  <a:t>nd thus its effect is not negligible, [4].  So, the </a:t>
                </a:r>
                <a:r>
                  <a:rPr lang="en-US" dirty="0"/>
                  <a:t>additional energy dissipation in the time relaxation model causes the energy to dissipate </a:t>
                </a:r>
                <a:r>
                  <a:rPr lang="en-US" dirty="0" smtClean="0"/>
                  <a:t>faster.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Based on </a:t>
                </a:r>
                <a:r>
                  <a:rPr lang="en-US" dirty="0" smtClean="0"/>
                  <a:t>solving the partial differential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acc>
                      <m:accPr>
                        <m:chr m:val="̅"/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𝐮</m:t>
                        </m:r>
                      </m:e>
                    </m:acc>
                    <m:r>
                      <a:rPr lang="en-US" b="1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</m:acc>
                    <m:r>
                      <a:rPr lang="en-US" b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𝐮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b="1" dirty="0" smtClean="0"/>
                  <a:t>, </a:t>
                </a:r>
                <a:r>
                  <a:rPr lang="en-US" dirty="0" smtClean="0"/>
                  <a:t>define an </a:t>
                </a:r>
                <a:r>
                  <a:rPr lang="en-US" dirty="0" smtClean="0"/>
                  <a:t>operator </a:t>
                </a:r>
                <a:r>
                  <a:rPr lang="en-US" dirty="0" smtClean="0"/>
                  <a:t>G:=(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i.e.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b="0" i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</m:d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𝐮</m:t>
                        </m:r>
                      </m:e>
                    </m:acc>
                    <m:r>
                      <a:rPr lang="en-US" b="1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b="1" dirty="0" smtClean="0">
                  <a:ea typeface="Cambria Math"/>
                </a:endParaRPr>
              </a:p>
              <a:p>
                <a:r>
                  <a:rPr lang="en-US" dirty="0"/>
                  <a:t>It is </a:t>
                </a:r>
                <a:r>
                  <a:rPr lang="en-US" dirty="0" smtClean="0"/>
                  <a:t>proved </a:t>
                </a:r>
                <a:r>
                  <a:rPr lang="en-US" dirty="0"/>
                  <a:t>that </a:t>
                </a:r>
                <a:r>
                  <a:rPr lang="en-US" dirty="0" smtClean="0"/>
                  <a:t>G </a:t>
                </a:r>
                <a:r>
                  <a:rPr lang="en-US" dirty="0"/>
                  <a:t>is </a:t>
                </a:r>
                <a:r>
                  <a:rPr lang="en-US" dirty="0" smtClean="0"/>
                  <a:t> </a:t>
                </a:r>
                <a:r>
                  <a:rPr lang="en-US" b="1" dirty="0"/>
                  <a:t>symmetric positive </a:t>
                </a:r>
                <a:r>
                  <a:rPr lang="en-US" b="1" dirty="0" smtClean="0"/>
                  <a:t>semi-definite, </a:t>
                </a:r>
                <a:r>
                  <a:rPr lang="en-US" dirty="0" smtClean="0"/>
                  <a:t>[4], </a:t>
                </a:r>
                <a:r>
                  <a:rPr lang="en-US" dirty="0" smtClean="0"/>
                  <a:t>showing </a:t>
                </a:r>
                <a:r>
                  <a:rPr lang="en-US" dirty="0" smtClean="0"/>
                  <a:t>that the </a:t>
                </a:r>
                <a:r>
                  <a:rPr lang="en-US" dirty="0" smtClean="0"/>
                  <a:t>above extra </a:t>
                </a:r>
                <a:r>
                  <a:rPr lang="en-US" dirty="0" smtClean="0"/>
                  <a:t>dissipation term is nonnegative.</a:t>
                </a:r>
                <a:endParaRPr lang="en-US" b="1" dirty="0" smtClean="0"/>
              </a:p>
            </p:txBody>
          </p:sp>
        </mc:Choice>
        <mc:Fallback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xfrm>
                <a:off x="22297447" y="17362869"/>
                <a:ext cx="10048874" cy="915370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22297447" y="16356926"/>
            <a:ext cx="10058400" cy="754045"/>
          </a:xfrm>
        </p:spPr>
        <p:txBody>
          <a:bodyPr/>
          <a:lstStyle/>
          <a:p>
            <a:r>
              <a:rPr lang="en-US" dirty="0" smtClean="0"/>
              <a:t>Energy Study for the Time Relaxation Model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32917471" y="9095754"/>
            <a:ext cx="10047018" cy="754045"/>
          </a:xfrm>
        </p:spPr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1"/>
              <p:cNvSpPr>
                <a:spLocks noGrp="1"/>
              </p:cNvSpPr>
              <p:nvPr>
                <p:ph type="body" sz="quarter" idx="26"/>
              </p:nvPr>
            </p:nvSpPr>
            <p:spPr>
              <a:xfrm>
                <a:off x="32960627" y="9849799"/>
                <a:ext cx="10047018" cy="10173853"/>
              </a:xfrm>
            </p:spPr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Navier</a:t>
                </a:r>
                <a:r>
                  <a:rPr lang="en-US" dirty="0" smtClean="0"/>
                  <a:t>-Stokes equation s are significant in the field of fluid dynamics because they govern  the motion of fluid flow, which leads to many applications , such as  in industry, climate, weather forecasting, and biomedicine.</a:t>
                </a:r>
              </a:p>
              <a:p>
                <a:endParaRPr lang="en-US" dirty="0"/>
              </a:p>
              <a:p>
                <a:r>
                  <a:rPr lang="en-US" dirty="0" smtClean="0"/>
                  <a:t>The concepts of energy and </a:t>
                </a:r>
                <a:r>
                  <a:rPr lang="en-US" dirty="0" err="1" smtClean="0"/>
                  <a:t>enstrophy</a:t>
                </a:r>
                <a:r>
                  <a:rPr lang="en-US" dirty="0" smtClean="0"/>
                  <a:t> are important in the mathematical theory of </a:t>
                </a:r>
                <a:r>
                  <a:rPr lang="en-US" dirty="0" err="1" smtClean="0"/>
                  <a:t>Navier</a:t>
                </a:r>
                <a:r>
                  <a:rPr lang="en-US" dirty="0" smtClean="0"/>
                  <a:t>-Stokes Equation, and they are of essence in determining the existence and uniqueness of the solutions,  which is still an open Clay million dollar prize problem.</a:t>
                </a:r>
              </a:p>
              <a:p>
                <a:endParaRPr lang="en-US" dirty="0"/>
              </a:p>
              <a:p>
                <a:r>
                  <a:rPr lang="en-US" dirty="0" smtClean="0"/>
                  <a:t>Since </a:t>
                </a:r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dirty="0" err="1" smtClean="0"/>
                  <a:t>Navier</a:t>
                </a:r>
                <a:r>
                  <a:rPr lang="en-US" dirty="0" smtClean="0"/>
                  <a:t>-Stokes equations conserve energy and </a:t>
                </a:r>
                <a:r>
                  <a:rPr lang="en-US" dirty="0" err="1" smtClean="0"/>
                  <a:t>enstrophy</a:t>
                </a:r>
                <a:r>
                  <a:rPr lang="en-US" dirty="0" smtClean="0"/>
                  <a:t>, a model for fluid flow problems should as well. Herein, we showed that the Time Relaxation model conserves them too, but it does have a modified enhanced energy and </a:t>
                </a:r>
                <a:r>
                  <a:rPr lang="en-US" dirty="0" err="1" smtClean="0"/>
                  <a:t>enstrophy</a:t>
                </a:r>
                <a:r>
                  <a:rPr lang="en-US" dirty="0" smtClean="0"/>
                  <a:t> dissipation caused by the time relaxation term. Also, if the time relaxation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𝜒</m:t>
                    </m:r>
                  </m:oMath>
                </a14:m>
                <a:r>
                  <a:rPr lang="en-US" dirty="0" smtClean="0"/>
                  <a:t>, and/or filter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δ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equal to zero, then the </a:t>
                </a:r>
                <a:r>
                  <a:rPr lang="en-US" dirty="0" err="1" smtClean="0"/>
                  <a:t>Navier</a:t>
                </a:r>
                <a:r>
                  <a:rPr lang="en-US" dirty="0" smtClean="0"/>
                  <a:t>-Stokes energy and </a:t>
                </a:r>
                <a:r>
                  <a:rPr lang="en-US" dirty="0" err="1" smtClean="0"/>
                  <a:t>enstrophy</a:t>
                </a:r>
                <a:r>
                  <a:rPr lang="en-US" dirty="0" smtClean="0"/>
                  <a:t> quantities are recovered. This is crucial, since when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𝜒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and/or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δ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equal to </a:t>
                </a:r>
                <a:r>
                  <a:rPr lang="en-US" dirty="0" smtClean="0"/>
                  <a:t>zero, the equations of the Time Relaxation model are equivalent with the </a:t>
                </a:r>
                <a:r>
                  <a:rPr lang="en-US" dirty="0" err="1" smtClean="0"/>
                  <a:t>Navier</a:t>
                </a:r>
                <a:r>
                  <a:rPr lang="en-US" dirty="0" smtClean="0"/>
                  <a:t>-Stokes equations.</a:t>
                </a:r>
              </a:p>
              <a:p>
                <a:endParaRPr lang="en-US" dirty="0"/>
              </a:p>
              <a:p>
                <a:r>
                  <a:rPr lang="en-US" dirty="0" smtClean="0"/>
                  <a:t>In our future work, we’ll investigate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−2/3</m:t>
                        </m:r>
                      </m:sup>
                    </m:sSup>
                  </m:oMath>
                </a14:m>
                <a:r>
                  <a:rPr lang="en-US" dirty="0" smtClean="0"/>
                  <a:t> law of </a:t>
                </a:r>
                <a:r>
                  <a:rPr lang="en-US" dirty="0" err="1" smtClean="0"/>
                  <a:t>enstrophy</a:t>
                </a:r>
                <a:r>
                  <a:rPr lang="en-US" dirty="0" smtClean="0"/>
                  <a:t> for the Time Relaxation model based on the dimensional analysis, following the work done for the </a:t>
                </a:r>
                <a:r>
                  <a:rPr lang="en-US" dirty="0" err="1"/>
                  <a:t>N</a:t>
                </a:r>
                <a:r>
                  <a:rPr lang="en-US" dirty="0" err="1" smtClean="0"/>
                  <a:t>avier</a:t>
                </a:r>
                <a:r>
                  <a:rPr lang="en-US" dirty="0" smtClean="0"/>
                  <a:t>-Stokes equations. Also, we’ll investigate the micro-scale induced by the model’s solution in two-dimensional fluid flow.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6"/>
              </p:nvPr>
            </p:nvSpPr>
            <p:spPr>
              <a:xfrm>
                <a:off x="32960627" y="9849799"/>
                <a:ext cx="10047018" cy="10173853"/>
              </a:xfrm>
              <a:blipFill rotWithShape="1">
                <a:blip r:embed="rId5"/>
                <a:stretch>
                  <a:fillRect r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32905536" y="20023652"/>
            <a:ext cx="10047018" cy="754045"/>
          </a:xfrm>
        </p:spPr>
        <p:txBody>
          <a:bodyPr/>
          <a:lstStyle/>
          <a:p>
            <a:r>
              <a:rPr lang="en-US" dirty="0" smtClean="0"/>
              <a:t>Literature Cited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32905536" y="20713564"/>
            <a:ext cx="10052050" cy="4924403"/>
          </a:xfrm>
        </p:spPr>
        <p:txBody>
          <a:bodyPr/>
          <a:lstStyle/>
          <a:p>
            <a:r>
              <a:rPr lang="en-US" dirty="0"/>
              <a:t>[1] </a:t>
            </a:r>
            <a:r>
              <a:rPr lang="en-US" dirty="0" err="1"/>
              <a:t>Berselli</a:t>
            </a:r>
            <a:r>
              <a:rPr lang="en-US" dirty="0"/>
              <a:t>, Luigi C., </a:t>
            </a:r>
            <a:r>
              <a:rPr lang="en-US" dirty="0" err="1"/>
              <a:t>Traian</a:t>
            </a:r>
            <a:r>
              <a:rPr lang="en-US" dirty="0"/>
              <a:t> Iliescu and William J. Layton. </a:t>
            </a:r>
            <a:r>
              <a:rPr lang="en-US" i="1" dirty="0"/>
              <a:t>Mathematics of Large Eddy Simulation </a:t>
            </a:r>
            <a:r>
              <a:rPr lang="en-US" i="1" dirty="0" smtClean="0"/>
              <a:t>of Turbulent </a:t>
            </a:r>
            <a:r>
              <a:rPr lang="en-US" i="1" dirty="0"/>
              <a:t>Flows</a:t>
            </a:r>
            <a:r>
              <a:rPr lang="en-US" dirty="0"/>
              <a:t>. Heidelberg: Springer, 2006</a:t>
            </a:r>
            <a:r>
              <a:rPr lang="en-US" dirty="0" smtClean="0"/>
              <a:t>.</a:t>
            </a:r>
          </a:p>
          <a:p>
            <a:r>
              <a:rPr lang="en-US" dirty="0" smtClean="0"/>
              <a:t>[</a:t>
            </a:r>
            <a:r>
              <a:rPr lang="en-US" dirty="0"/>
              <a:t>2</a:t>
            </a:r>
            <a:r>
              <a:rPr lang="en-US" dirty="0" smtClean="0"/>
              <a:t>] </a:t>
            </a:r>
            <a:r>
              <a:rPr lang="en-US" dirty="0" err="1"/>
              <a:t>Foias</a:t>
            </a:r>
            <a:r>
              <a:rPr lang="en-US" dirty="0"/>
              <a:t>, C., O. Manley, R. Rosa and R. </a:t>
            </a:r>
            <a:r>
              <a:rPr lang="en-US" dirty="0" err="1"/>
              <a:t>Temam</a:t>
            </a:r>
            <a:r>
              <a:rPr lang="en-US" dirty="0"/>
              <a:t>. </a:t>
            </a:r>
            <a:r>
              <a:rPr lang="en-US" i="1" dirty="0"/>
              <a:t>Encyclopedia of Mathematics and Its </a:t>
            </a:r>
            <a:r>
              <a:rPr lang="en-US" i="1" dirty="0" smtClean="0"/>
              <a:t>Applications: </a:t>
            </a:r>
            <a:r>
              <a:rPr lang="en-US" i="1" dirty="0" err="1" smtClean="0"/>
              <a:t>Navier</a:t>
            </a:r>
            <a:r>
              <a:rPr lang="en-US" i="1" dirty="0" smtClean="0"/>
              <a:t>-Stokes </a:t>
            </a:r>
            <a:r>
              <a:rPr lang="en-US" i="1" dirty="0"/>
              <a:t>Equations and Turbulence</a:t>
            </a:r>
            <a:r>
              <a:rPr lang="en-US" dirty="0"/>
              <a:t>. Cambridge: Cambridge University Press, 2001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[3] </a:t>
            </a:r>
            <a:r>
              <a:rPr lang="en-US" dirty="0"/>
              <a:t>Layton, William J. </a:t>
            </a:r>
            <a:r>
              <a:rPr lang="en-US" i="1" dirty="0"/>
              <a:t>Introduction to the Numerical Analysis of Incompressible Viscous Flows</a:t>
            </a:r>
            <a:r>
              <a:rPr lang="en-US" dirty="0"/>
              <a:t>. </a:t>
            </a:r>
            <a:r>
              <a:rPr lang="en-US" dirty="0" smtClean="0"/>
              <a:t>Philadelphia</a:t>
            </a:r>
            <a:r>
              <a:rPr lang="en-US" dirty="0"/>
              <a:t>: Society of Industrial and Applied Mathematics, 2008</a:t>
            </a:r>
            <a:r>
              <a:rPr lang="en-US" dirty="0" smtClean="0"/>
              <a:t>.</a:t>
            </a:r>
          </a:p>
          <a:p>
            <a:r>
              <a:rPr lang="en-US" dirty="0" smtClean="0"/>
              <a:t>[4] </a:t>
            </a:r>
            <a:r>
              <a:rPr lang="en-US" dirty="0"/>
              <a:t>Layton, William J. and Leo </a:t>
            </a:r>
            <a:r>
              <a:rPr lang="en-US" dirty="0" err="1"/>
              <a:t>Rebholz</a:t>
            </a:r>
            <a:r>
              <a:rPr lang="en-US" dirty="0"/>
              <a:t>. </a:t>
            </a:r>
            <a:r>
              <a:rPr lang="en-US" i="1" dirty="0"/>
              <a:t>Approximate </a:t>
            </a:r>
            <a:r>
              <a:rPr lang="en-US" i="1" dirty="0" err="1"/>
              <a:t>Deconvolution</a:t>
            </a:r>
            <a:r>
              <a:rPr lang="en-US" i="1" dirty="0"/>
              <a:t> Models of Turbulence: </a:t>
            </a:r>
            <a:r>
              <a:rPr lang="en-US" i="1" dirty="0" smtClean="0"/>
              <a:t>Analysis, Phenomenology </a:t>
            </a:r>
            <a:r>
              <a:rPr lang="en-US" i="1" dirty="0"/>
              <a:t>and Numerical Analysis</a:t>
            </a:r>
            <a:r>
              <a:rPr lang="en-US" dirty="0"/>
              <a:t>. Heidelberg: Springer 2010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9"/>
          </p:nvPr>
        </p:nvSpPr>
        <p:spPr>
          <a:xfrm>
            <a:off x="32951222" y="25637967"/>
            <a:ext cx="10047018" cy="754045"/>
          </a:xfrm>
        </p:spPr>
        <p:txBody>
          <a:bodyPr/>
          <a:lstStyle/>
          <a:p>
            <a:r>
              <a:rPr lang="en-US" dirty="0" err="1" smtClean="0"/>
              <a:t>Acknowlegements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0"/>
          </p:nvPr>
        </p:nvSpPr>
        <p:spPr>
          <a:xfrm>
            <a:off x="32965390" y="26159851"/>
            <a:ext cx="10052050" cy="2335708"/>
          </a:xfrm>
        </p:spPr>
        <p:txBody>
          <a:bodyPr/>
          <a:lstStyle/>
          <a:p>
            <a:r>
              <a:rPr lang="en-US" dirty="0" smtClean="0"/>
              <a:t>Special thanks to  Dr. </a:t>
            </a:r>
            <a:r>
              <a:rPr lang="en-US" dirty="0" err="1" smtClean="0"/>
              <a:t>Neda</a:t>
            </a:r>
            <a:r>
              <a:rPr lang="en-US" dirty="0" smtClean="0"/>
              <a:t>, for her research support and detailed information on the subjects of energy, </a:t>
            </a:r>
            <a:r>
              <a:rPr lang="en-US" dirty="0" err="1" smtClean="0"/>
              <a:t>enstrophy</a:t>
            </a:r>
            <a:r>
              <a:rPr lang="en-US" dirty="0" smtClean="0"/>
              <a:t>, and the time relaxation model.</a:t>
            </a:r>
          </a:p>
          <a:p>
            <a:r>
              <a:rPr lang="en-US" dirty="0" smtClean="0"/>
              <a:t>We also thank to the Department of Mathematical Sciences for provided funds.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16"/>
              <p:cNvSpPr>
                <a:spLocks noGrp="1"/>
              </p:cNvSpPr>
              <p:nvPr>
                <p:ph type="body" sz="quarter" idx="95"/>
              </p:nvPr>
            </p:nvSpPr>
            <p:spPr>
              <a:xfrm>
                <a:off x="935043" y="30507586"/>
                <a:ext cx="10050462" cy="737566"/>
              </a:xfrm>
            </p:spPr>
            <p:txBody>
              <a:bodyPr/>
              <a:lstStyle/>
              <a:p>
                <a:pPr algn="l"/>
                <a:r>
                  <a:rPr lang="en-US" sz="2500" u="none" dirty="0" smtClean="0">
                    <a:latin typeface="Times New Roman" pitchFamily="18" charset="0"/>
                    <a:cs typeface="Times New Roman" pitchFamily="18" charset="0"/>
                  </a:rPr>
                  <a:t>Notation: </a:t>
                </a:r>
                <a:r>
                  <a:rPr lang="en-US" sz="2500" b="0" u="none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500" b="1" i="0" u="none" smtClean="0">
                        <a:latin typeface="Cambria Math"/>
                        <a:cs typeface="Times New Roman" pitchFamily="18" charset="0"/>
                      </a:rPr>
                      <m:t>𝐰</m:t>
                    </m:r>
                    <m:r>
                      <a:rPr lang="en-US" sz="2500" b="1" i="0" u="none" smtClean="0">
                        <a:latin typeface="Cambria Math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lang="en-US" sz="2500" b="0" u="none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u="none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u="none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u="none" dirty="0" smtClean="0">
                                <a:latin typeface="Cambria Math"/>
                                <a:cs typeface="Times New Roman" pitchFamily="18" charset="0"/>
                              </a:rPr>
                              <m:t>𝐰</m:t>
                            </m:r>
                          </m:e>
                        </m:d>
                      </m:e>
                      <m:sup>
                        <m:r>
                          <a:rPr lang="en-US" sz="2800" b="0" i="1" u="none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u="none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32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b="0" i="1" u="none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u="none" dirty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u="none" dirty="0">
                                    <a:latin typeface="Cambria Math"/>
                                    <a:cs typeface="Times New Roman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u="none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b="0" i="1" u="none" dirty="0" smtClean="0">
                        <a:latin typeface="Cambria Math"/>
                        <a:cs typeface="Times New Roman" pitchFamily="18" charset="0"/>
                      </a:rPr>
                      <m:t>𝑑</m:t>
                    </m:r>
                    <m:r>
                      <a:rPr lang="en-US" sz="2800" b="1" i="0" u="none" dirty="0" smtClean="0">
                        <a:latin typeface="Cambria Math"/>
                        <a:cs typeface="Times New Roman" pitchFamily="18" charset="0"/>
                      </a:rPr>
                      <m:t>𝐱</m:t>
                    </m:r>
                    <m:r>
                      <a:rPr lang="en-US" sz="2800" b="0" i="1" u="none" dirty="0" smtClean="0">
                        <a:latin typeface="Cambria Math"/>
                        <a:cs typeface="Times New Roman" pitchFamily="18" charset="0"/>
                      </a:rPr>
                      <m:t>=(</m:t>
                    </m:r>
                    <m:r>
                      <a:rPr lang="en-US" sz="2800" b="1" i="0" u="none" dirty="0" smtClean="0">
                        <a:latin typeface="Cambria Math"/>
                        <a:cs typeface="Times New Roman" pitchFamily="18" charset="0"/>
                      </a:rPr>
                      <m:t>𝐰</m:t>
                    </m:r>
                    <m:r>
                      <a:rPr lang="en-US" sz="2800" b="0" i="1" u="none" dirty="0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b="1" i="0" u="none" dirty="0" smtClean="0">
                        <a:latin typeface="Cambria Math"/>
                        <a:cs typeface="Times New Roman" pitchFamily="18" charset="0"/>
                      </a:rPr>
                      <m:t>𝐰</m:t>
                    </m:r>
                    <m:r>
                      <a:rPr lang="en-US" sz="2800" b="0" i="1" u="none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500" b="0" u="none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500" b="0" u="none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 Placeholder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95"/>
              </p:nvPr>
            </p:nvSpPr>
            <p:spPr>
              <a:xfrm>
                <a:off x="935043" y="30507586"/>
                <a:ext cx="10050462" cy="737566"/>
              </a:xfrm>
              <a:blipFill rotWithShape="1">
                <a:blip r:embed="rId6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17"/>
              <p:cNvSpPr>
                <a:spLocks noGrp="1"/>
              </p:cNvSpPr>
              <p:nvPr>
                <p:ph type="body" sz="quarter" idx="96"/>
              </p:nvPr>
            </p:nvSpPr>
            <p:spPr>
              <a:xfrm>
                <a:off x="965703" y="16733951"/>
                <a:ext cx="9766466" cy="8301690"/>
              </a:xfrm>
            </p:spPr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err="1"/>
                  <a:t>Navier</a:t>
                </a:r>
                <a:r>
                  <a:rPr lang="en-US" dirty="0"/>
                  <a:t>-Stokes </a:t>
                </a:r>
                <a:r>
                  <a:rPr lang="en-US" dirty="0" smtClean="0"/>
                  <a:t>equations describe </a:t>
                </a:r>
                <a:r>
                  <a:rPr lang="en-US" dirty="0"/>
                  <a:t>the motion of fluids, such as air and water, from their laminar to turbulent flows.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For a region </a:t>
                </a:r>
                <a:r>
                  <a:rPr lang="el-GR" dirty="0" smtClean="0"/>
                  <a:t>Ω</a:t>
                </a:r>
                <a:r>
                  <a:rPr lang="en-US" dirty="0" smtClean="0"/>
                  <a:t> and time t,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0&lt;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(final time), the </a:t>
                </a:r>
                <a:r>
                  <a:rPr lang="en-US" dirty="0" err="1" smtClean="0"/>
                  <a:t>Navier</a:t>
                </a:r>
                <a:r>
                  <a:rPr lang="en-US" dirty="0" smtClean="0"/>
                  <a:t>-Stokes equations (accompanied by initial and boundary conditions) are defined as</a:t>
                </a:r>
              </a:p>
              <a:p>
                <a:pPr lvl="0"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38AC8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738AC8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𝐮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38AC8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</a:rPr>
                        <m:t>𝐮</m:t>
                      </m:r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i="0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𝐮</m:t>
                      </m:r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R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38AC8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38AC8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solidFill>
                                <a:srgbClr val="738AC8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𝐮</m:t>
                      </m:r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0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</m:oMath>
                  </m:oMathPara>
                </a14:m>
                <a:endParaRPr lang="en-US" b="1" dirty="0">
                  <a:solidFill>
                    <a:srgbClr val="738AC8">
                      <a:lumMod val="50000"/>
                    </a:srgbClr>
                  </a:solidFill>
                  <a:latin typeface="Cambria Math"/>
                  <a:ea typeface="Cambria Math"/>
                </a:endParaRPr>
              </a:p>
              <a:p>
                <a:pPr lvl="0"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b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𝐮</m:t>
                      </m:r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=0,</m:t>
                      </m:r>
                    </m:oMath>
                  </m:oMathPara>
                </a14:m>
                <a:endParaRPr lang="en-US" dirty="0">
                  <a:solidFill>
                    <a:srgbClr val="738AC8">
                      <a:lumMod val="50000"/>
                    </a:srgbClr>
                  </a:solidFill>
                  <a:ea typeface="Cambria Math"/>
                </a:endParaRPr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𝐮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is the fluid velocity,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fluid pressure,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𝐟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body force, and Re is a dimensionless number known as the </a:t>
                </a:r>
                <a:r>
                  <a:rPr lang="en-US" b="1" dirty="0" smtClean="0"/>
                  <a:t>Reynolds number, </a:t>
                </a:r>
                <a:r>
                  <a:rPr lang="en-US" dirty="0" smtClean="0"/>
                  <a:t>[4].</a:t>
                </a:r>
                <a:endParaRPr lang="en-US" dirty="0"/>
              </a:p>
              <a:p>
                <a:r>
                  <a:rPr lang="en-US" dirty="0" smtClean="0"/>
                  <a:t>The Reynolds number is defined as</a:t>
                </a: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Re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  <m:r>
                          <a:rPr lang="en-US" b="0" i="1" smtClean="0">
                            <a:latin typeface="Cambria Math"/>
                          </a:rPr>
                          <m:t>𝑉𝐿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  <a:p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𝜌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the fluid density,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the dynamic viscosity,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the reference speed,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the reference length.  </a:t>
                </a:r>
                <a:endParaRPr lang="en-US" dirty="0"/>
              </a:p>
              <a:p>
                <a:r>
                  <a:rPr lang="en-US" dirty="0" smtClean="0"/>
                  <a:t>The Reynolds number occurs in all flow settings, and can be used to determine whether a flow is laminar or turbulent.  Flows with higher Reynolds numbers (above 4,000) are turbulent while those with lower Reynolds numbers (below 2,000) are laminar.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8" name="Text Placeholder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96"/>
              </p:nvPr>
            </p:nvSpPr>
            <p:spPr>
              <a:xfrm>
                <a:off x="965703" y="16733951"/>
                <a:ext cx="9766466" cy="8301690"/>
              </a:xfrm>
              <a:blipFill rotWithShape="1">
                <a:blip r:embed="rId7"/>
                <a:stretch>
                  <a:fillRect b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Placeholder 18"/>
              <p:cNvSpPr>
                <a:spLocks noGrp="1"/>
              </p:cNvSpPr>
              <p:nvPr>
                <p:ph type="body" sz="quarter" idx="107"/>
              </p:nvPr>
            </p:nvSpPr>
            <p:spPr>
              <a:xfrm>
                <a:off x="22305385" y="27226773"/>
                <a:ext cx="10056813" cy="4329753"/>
              </a:xfrm>
            </p:spPr>
            <p:txBody>
              <a:bodyPr/>
              <a:lstStyle/>
              <a:p>
                <a:r>
                  <a:rPr lang="en-US" dirty="0" smtClean="0"/>
                  <a:t>Multiplying the equation for the Time </a:t>
                </a:r>
                <a:r>
                  <a:rPr lang="en-US" dirty="0"/>
                  <a:t>R</a:t>
                </a:r>
                <a:r>
                  <a:rPr lang="en-US" dirty="0" smtClean="0"/>
                  <a:t>elaxation model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∆</m:t>
                    </m:r>
                    <m:r>
                      <a:rPr lang="en-US" b="1" i="0" smtClean="0">
                        <a:latin typeface="Cambria Math"/>
                      </a:rPr>
                      <m:t>𝐮</m:t>
                    </m:r>
                  </m:oMath>
                </a14:m>
                <a:r>
                  <a:rPr lang="en-US" dirty="0" smtClean="0"/>
                  <a:t> and integrating in space and time, we obtain the </a:t>
                </a:r>
                <a:r>
                  <a:rPr lang="en-US" dirty="0" err="1" smtClean="0"/>
                  <a:t>enstrophy</a:t>
                </a:r>
                <a:r>
                  <a:rPr lang="en-US" dirty="0" smtClean="0"/>
                  <a:t> balance for the time relaxation </a:t>
                </a:r>
                <a:r>
                  <a:rPr lang="en-US" dirty="0"/>
                  <a:t>model (assuming no body force</a:t>
                </a:r>
                <a:r>
                  <a:rPr lang="en-US" dirty="0" smtClean="0"/>
                  <a:t>),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5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25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25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50" b="0" i="0" smtClean="0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n-US" sz="2250" b="0" i="1" smtClean="0">
                                  <a:latin typeface="Cambria Math"/>
                                </a:rPr>
                                <m:t>×</m:t>
                              </m:r>
                              <m:r>
                                <a:rPr lang="en-US" sz="2250" b="1" i="0" smtClean="0">
                                  <a:latin typeface="Cambria Math"/>
                                </a:rPr>
                                <m:t>𝐮</m:t>
                              </m:r>
                              <m:d>
                                <m:dPr>
                                  <m:ctrlPr>
                                    <a:rPr lang="en-US" sz="225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5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25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5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25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5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50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25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50" b="0" i="0" smtClean="0">
                                  <a:latin typeface="Cambria Math"/>
                                </a:rPr>
                                <m:t>Re</m:t>
                              </m:r>
                            </m:e>
                            <m:sup>
                              <m:r>
                                <a:rPr lang="en-US" sz="2250" b="0" i="0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5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25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50" b="0" i="1" smtClean="0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sz="2250" b="1" i="0" smtClean="0">
                                      <a:latin typeface="Cambria Math"/>
                                    </a:rPr>
                                    <m:t>𝐮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5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50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sz="2250" b="0" i="1" smtClean="0">
                              <a:latin typeface="Cambria Math"/>
                            </a:rPr>
                            <m:t>+</m:t>
                          </m:r>
                        </m:e>
                      </m:nary>
                      <m:nary>
                        <m:naryPr>
                          <m:ctrlPr>
                            <a:rPr lang="en-US" sz="225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5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50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en-US" sz="2250" b="0" i="1" smtClean="0">
                              <a:latin typeface="Cambria Math"/>
                            </a:rPr>
                            <m:t>𝜒</m:t>
                          </m:r>
                          <m:sSup>
                            <m:sSupPr>
                              <m:ctrlPr>
                                <a:rPr lang="en-US" sz="225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50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25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nary>
                        <m:naryPr>
                          <m:supHide m:val="on"/>
                          <m:ctrlPr>
                            <a:rPr lang="en-US" sz="225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250" b="0" i="0" smtClean="0">
                              <a:latin typeface="Cambria Math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250" b="0" i="1" smtClean="0">
                              <a:latin typeface="Cambria Math"/>
                            </a:rPr>
                            <m:t>∆</m:t>
                          </m:r>
                          <m:acc>
                            <m:accPr>
                              <m:chr m:val="̅"/>
                              <m:ctrlPr>
                                <a:rPr lang="en-US" sz="225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50" b="1" i="0" smtClean="0">
                                  <a:latin typeface="Cambria Math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250" b="1" i="1" smtClean="0">
                              <a:latin typeface="Cambria Math"/>
                            </a:rPr>
                            <m:t>⋅∆</m:t>
                          </m:r>
                          <m:r>
                            <a:rPr lang="en-US" sz="2250" b="1" i="0" smtClean="0">
                              <a:latin typeface="Cambria Math"/>
                            </a:rPr>
                            <m:t>𝐮</m:t>
                          </m:r>
                          <m:r>
                            <a:rPr lang="en-US" sz="225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23"/>
                            </m:rPr>
                            <a:rPr lang="en-US" sz="2250" i="1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brk m:alnAt="23"/>
                            </m:rPr>
                            <a:rPr lang="en-US" sz="2250" b="1">
                              <a:latin typeface="Cambria Math"/>
                            </a:rPr>
                            <m:t>𝐱</m:t>
                          </m:r>
                          <m:r>
                            <m:rPr>
                              <m:brk m:alnAt="23"/>
                            </m:rPr>
                            <a:rPr lang="en-US" sz="2250" i="1">
                              <a:latin typeface="Cambria Math"/>
                            </a:rPr>
                            <m:t> </m:t>
                          </m:r>
                          <m:r>
                            <a:rPr lang="en-US" sz="2250" i="1">
                              <a:latin typeface="Cambria Math"/>
                            </a:rPr>
                            <m:t>𝑑𝑡</m:t>
                          </m:r>
                          <m:r>
                            <a:rPr lang="en-US" sz="2250" b="1" i="0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25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5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25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25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25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50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sz="2250" b="1" i="0" smtClean="0">
                                      <a:latin typeface="Cambria Math"/>
                                    </a:rPr>
                                    <m:t>×</m:t>
                                  </m:r>
                                  <m:r>
                                    <a:rPr lang="en-US" sz="2250" b="1" i="0" smtClean="0">
                                      <a:latin typeface="Cambria Math"/>
                                    </a:rPr>
                                    <m:t>𝐮</m:t>
                                  </m:r>
                                  <m:r>
                                    <a:rPr lang="en-US" sz="2250" b="0" i="0" smtClean="0">
                                      <a:latin typeface="Cambria Math"/>
                                    </a:rPr>
                                    <m:t>(0)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5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50" b="1" i="1" smtClean="0">
                              <a:latin typeface="Cambria Math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en-US" sz="2250" b="1" dirty="0" smtClean="0"/>
              </a:p>
              <a:p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𝛿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nary>
                      <m:naryPr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∆</m:t>
                        </m:r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/>
                              </a:rPr>
                              <m:t>𝐮</m:t>
                            </m:r>
                          </m:e>
                        </m:acc>
                        <m:r>
                          <a:rPr lang="en-US" b="1" i="1">
                            <a:latin typeface="Cambria Math"/>
                          </a:rPr>
                          <m:t>⋅∆</m:t>
                        </m:r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</m:nary>
                  </m:oMath>
                </a14:m>
                <a:r>
                  <a:rPr lang="en-US" dirty="0" smtClean="0"/>
                  <a:t> is the additional </a:t>
                </a:r>
                <a:r>
                  <a:rPr lang="en-US" dirty="0" err="1" smtClean="0"/>
                  <a:t>enstrophy</a:t>
                </a:r>
                <a:r>
                  <a:rPr lang="en-US" dirty="0" smtClean="0"/>
                  <a:t> dissipation.  Therefore</a:t>
                </a:r>
                <a:r>
                  <a:rPr lang="en-US" dirty="0"/>
                  <a:t>, the </a:t>
                </a:r>
                <a:r>
                  <a:rPr lang="en-US" dirty="0" smtClean="0"/>
                  <a:t>Time Relaxation </a:t>
                </a:r>
                <a:r>
                  <a:rPr lang="en-US" dirty="0"/>
                  <a:t>model has the same </a:t>
                </a:r>
                <a:r>
                  <a:rPr lang="en-US" dirty="0" err="1" smtClean="0"/>
                  <a:t>enstrophy</a:t>
                </a:r>
                <a:r>
                  <a:rPr lang="en-US" dirty="0" smtClean="0"/>
                  <a:t> </a:t>
                </a:r>
                <a:r>
                  <a:rPr lang="en-US" dirty="0"/>
                  <a:t>as the </a:t>
                </a:r>
                <a:endParaRPr lang="en-US" b="1" dirty="0"/>
              </a:p>
              <a:p>
                <a:r>
                  <a:rPr lang="en-US" dirty="0" err="1"/>
                  <a:t>Navier</a:t>
                </a:r>
                <a:r>
                  <a:rPr lang="en-US" dirty="0"/>
                  <a:t>-Stokes equations, but </a:t>
                </a:r>
                <a:r>
                  <a:rPr lang="en-US" dirty="0" smtClean="0"/>
                  <a:t>again an </a:t>
                </a:r>
                <a:r>
                  <a:rPr lang="en-US" dirty="0"/>
                  <a:t>enhanced </a:t>
                </a:r>
                <a:r>
                  <a:rPr lang="en-US" dirty="0" err="1" smtClean="0"/>
                  <a:t>enstrophy</a:t>
                </a:r>
                <a:r>
                  <a:rPr lang="en-US" dirty="0" smtClean="0"/>
                  <a:t> dissipation.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7"/>
              </p:nvPr>
            </p:nvSpPr>
            <p:spPr>
              <a:xfrm>
                <a:off x="22305385" y="27226773"/>
                <a:ext cx="10056813" cy="4329753"/>
              </a:xfr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Placeholder 21"/>
          <p:cNvSpPr>
            <a:spLocks noGrp="1"/>
          </p:cNvSpPr>
          <p:nvPr>
            <p:ph type="body" sz="quarter" idx="117"/>
          </p:nvPr>
        </p:nvSpPr>
        <p:spPr>
          <a:xfrm>
            <a:off x="32960627" y="28859724"/>
            <a:ext cx="10056813" cy="1231084"/>
          </a:xfrm>
        </p:spPr>
        <p:txBody>
          <a:bodyPr/>
          <a:lstStyle/>
          <a:p>
            <a:r>
              <a:rPr lang="en-US" dirty="0" smtClean="0"/>
              <a:t>For any questions and further information, the authors may be contacted at </a:t>
            </a:r>
            <a:r>
              <a:rPr lang="en-US" dirty="0" smtClean="0">
                <a:hlinkClick r:id="rId9"/>
              </a:rPr>
              <a:t>hillt12@unlv.nevada.edu</a:t>
            </a:r>
            <a:r>
              <a:rPr lang="en-US" dirty="0" smtClean="0"/>
              <a:t> and </a:t>
            </a:r>
            <a:r>
              <a:rPr lang="en-US" dirty="0" smtClean="0">
                <a:hlinkClick r:id="rId10"/>
              </a:rPr>
              <a:t>Monika.Neda@unlv.edu</a:t>
            </a:r>
            <a:r>
              <a:rPr lang="en-US" dirty="0" smtClean="0"/>
              <a:t>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Placeholder 22"/>
              <p:cNvSpPr>
                <a:spLocks noGrp="1"/>
              </p:cNvSpPr>
              <p:nvPr>
                <p:ph type="body" sz="quarter" idx="118"/>
              </p:nvPr>
            </p:nvSpPr>
            <p:spPr>
              <a:xfrm>
                <a:off x="22283908" y="12080045"/>
                <a:ext cx="10056813" cy="4539682"/>
              </a:xfrm>
            </p:spPr>
            <p:txBody>
              <a:bodyPr/>
              <a:lstStyle/>
              <a:p>
                <a:r>
                  <a:rPr lang="en-US" dirty="0" smtClean="0"/>
                  <a:t>The time relaxation term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𝜒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0" smtClean="0">
                        <a:latin typeface="Cambria Math"/>
                      </a:rPr>
                      <m:t>𝐮</m:t>
                    </m:r>
                    <m:r>
                      <a:rPr lang="en-US" b="1" i="0" smtClean="0">
                        <a:latin typeface="Cambria Math"/>
                      </a:rPr>
                      <m:t> − 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/>
                          </a:rPr>
                          <m:t>𝐮</m:t>
                        </m:r>
                      </m:e>
                    </m:acc>
                    <m:r>
                      <a:rPr lang="en-US" b="1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in the above model has the aim to drive the unresolved scales /fluctuations to zero as time increases.  It is a stabilization type of term that induces artificial viscosity proportional to the difference between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𝐮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dirty="0" smtClean="0"/>
                  <a:t>, i.e. proportional to the fluctuations. </a:t>
                </a:r>
                <a:r>
                  <a:rPr lang="en-US" b="1" dirty="0" smtClean="0"/>
                  <a:t> </a:t>
                </a:r>
              </a:p>
              <a:p>
                <a:endParaRPr lang="en-US" b="1" dirty="0"/>
              </a:p>
              <a:p>
                <a:r>
                  <a:rPr lang="en-US" dirty="0"/>
                  <a:t>We want to understand what happens to the energy </a:t>
                </a:r>
                <a:r>
                  <a:rPr lang="en-US" dirty="0" smtClean="0"/>
                  <a:t>and </a:t>
                </a:r>
                <a:r>
                  <a:rPr lang="en-US" dirty="0" err="1" smtClean="0"/>
                  <a:t>enstrophy</a:t>
                </a:r>
                <a:r>
                  <a:rPr lang="en-US" dirty="0" smtClean="0"/>
                  <a:t> of </a:t>
                </a:r>
                <a:r>
                  <a:rPr lang="en-US" dirty="0"/>
                  <a:t>a fluid that is driven by this time relaxation model.  If there are some changes in the partial differential </a:t>
                </a:r>
                <a:r>
                  <a:rPr lang="en-US" dirty="0" smtClean="0"/>
                  <a:t>equations of </a:t>
                </a:r>
                <a:r>
                  <a:rPr lang="en-US" dirty="0" err="1"/>
                  <a:t>N</a:t>
                </a:r>
                <a:r>
                  <a:rPr lang="en-US" dirty="0" err="1" smtClean="0"/>
                  <a:t>avier</a:t>
                </a:r>
                <a:r>
                  <a:rPr lang="en-US" dirty="0" smtClean="0"/>
                  <a:t>-Stokes, </a:t>
                </a:r>
                <a:r>
                  <a:rPr lang="en-US" dirty="0"/>
                  <a:t>there might be a change in energy and </a:t>
                </a:r>
                <a:r>
                  <a:rPr lang="en-US" dirty="0" err="1"/>
                  <a:t>enstrophy</a:t>
                </a:r>
                <a:r>
                  <a:rPr lang="en-US" dirty="0"/>
                  <a:t> as well.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23" name="Text Placeholder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8"/>
              </p:nvPr>
            </p:nvSpPr>
            <p:spPr>
              <a:xfrm>
                <a:off x="22283908" y="12080045"/>
                <a:ext cx="10056813" cy="4539682"/>
              </a:xfrm>
              <a:blipFill rotWithShape="1">
                <a:blip r:embed="rId11"/>
                <a:stretch>
                  <a:fillRect r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23"/>
          <p:cNvSpPr>
            <a:spLocks noGrp="1"/>
          </p:cNvSpPr>
          <p:nvPr>
            <p:ph type="body" sz="quarter" idx="119"/>
          </p:nvPr>
        </p:nvSpPr>
        <p:spPr>
          <a:xfrm>
            <a:off x="22283908" y="10948665"/>
            <a:ext cx="10056813" cy="1015640"/>
          </a:xfrm>
        </p:spPr>
        <p:txBody>
          <a:bodyPr/>
          <a:lstStyle/>
          <a:p>
            <a:r>
              <a:rPr lang="en-US" sz="1800" dirty="0" smtClean="0"/>
              <a:t>Table 1: The various length scales l and mesh points needed to analyze the given flows at high Reynolds numbers, [4].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Placeholder 26"/>
              <p:cNvSpPr>
                <a:spLocks noGrp="1"/>
              </p:cNvSpPr>
              <p:nvPr>
                <p:ph type="body" sz="quarter" idx="122"/>
              </p:nvPr>
            </p:nvSpPr>
            <p:spPr>
              <a:xfrm>
                <a:off x="11611393" y="13842864"/>
                <a:ext cx="10056813" cy="8129767"/>
              </a:xfrm>
            </p:spPr>
            <p:txBody>
              <a:bodyPr/>
              <a:lstStyle/>
              <a:p>
                <a:r>
                  <a:rPr lang="en-US" dirty="0" smtClean="0"/>
                  <a:t>Before describing </a:t>
                </a:r>
                <a:r>
                  <a:rPr lang="en-US" dirty="0" err="1" smtClean="0"/>
                  <a:t>enstrophy</a:t>
                </a:r>
                <a:r>
                  <a:rPr lang="en-US" dirty="0" smtClean="0"/>
                  <a:t>, it is necessary to discuss the closely related concept of </a:t>
                </a:r>
                <a:r>
                  <a:rPr lang="en-US" dirty="0" err="1" smtClean="0"/>
                  <a:t>vorticity</a:t>
                </a:r>
                <a:r>
                  <a:rPr lang="en-US" dirty="0" smtClean="0"/>
                  <a:t>.  </a:t>
                </a:r>
                <a:r>
                  <a:rPr lang="en-US" dirty="0" err="1" smtClean="0"/>
                  <a:t>Vorticity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is defined as the curl of the velocity vector </a:t>
                </a:r>
                <a:r>
                  <a:rPr lang="en-US" b="1" dirty="0" smtClean="0"/>
                  <a:t>u</a:t>
                </a:r>
                <a:r>
                  <a:rPr lang="en-US" dirty="0" smtClean="0"/>
                  <a:t>, i.e.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𝐮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r>
                  <a:rPr lang="en-US" dirty="0"/>
                  <a:t>a</a:t>
                </a:r>
                <a:r>
                  <a:rPr lang="en-US" dirty="0" smtClean="0"/>
                  <a:t>nd it rises due the viscous or frictional effects of a fluid, [2].</a:t>
                </a:r>
                <a:endParaRPr lang="en-US" dirty="0"/>
              </a:p>
              <a:p>
                <a:r>
                  <a:rPr lang="en-US" dirty="0" err="1" smtClean="0"/>
                  <a:t>Enstrophy</a:t>
                </a:r>
                <a:r>
                  <a:rPr lang="en-US" dirty="0" smtClean="0"/>
                  <a:t> is itself the integral of the square of the </a:t>
                </a:r>
                <a:r>
                  <a:rPr lang="en-US" dirty="0" err="1" smtClean="0"/>
                  <a:t>vorticity</a:t>
                </a:r>
                <a:r>
                  <a:rPr lang="en-US" dirty="0" smtClean="0"/>
                  <a:t> vector,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𝐸𝑛𝑠𝑡𝑟𝑜𝑝h𝑦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latin typeface="Cambria Math"/>
                            </a:rPr>
                            <m:t>≔</m:t>
                          </m:r>
                        </m:e>
                      </m:box>
                      <m:nary>
                        <m:naryPr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/>
                                      <a:ea typeface="Cambria Math"/>
                                    </a:rPr>
                                    <m:t>𝛻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r>
                                    <a:rPr lang="en-US" b="1">
                                      <a:latin typeface="Cambria Math"/>
                                      <a:ea typeface="Cambria Math"/>
                                    </a:rPr>
                                    <m:t>𝐮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a</a:t>
                </a:r>
                <a:r>
                  <a:rPr lang="en-US" dirty="0" smtClean="0"/>
                  <a:t>nd is an important concept in fluid dynamics because it determines the rate of dissipation for kinetic energy, [3].  </a:t>
                </a:r>
              </a:p>
              <a:p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enstrophy</a:t>
                </a:r>
                <a:r>
                  <a:rPr lang="en-US" dirty="0" smtClean="0"/>
                  <a:t> balance for the </a:t>
                </a:r>
                <a:r>
                  <a:rPr lang="en-US" dirty="0" err="1" smtClean="0"/>
                  <a:t>Navier</a:t>
                </a:r>
                <a:r>
                  <a:rPr lang="en-US" dirty="0" smtClean="0"/>
                  <a:t>-Stokes equation is obtained by multiplying the </a:t>
                </a:r>
                <a:r>
                  <a:rPr lang="en-US" dirty="0" err="1" smtClean="0"/>
                  <a:t>Navier</a:t>
                </a:r>
                <a:r>
                  <a:rPr lang="en-US" dirty="0" smtClean="0"/>
                  <a:t>-Stokes equation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∆</m:t>
                    </m:r>
                    <m:r>
                      <a:rPr lang="en-US" b="1" i="0" smtClean="0">
                        <a:latin typeface="Cambria Math"/>
                      </a:rPr>
                      <m:t>𝐮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integrating over space, and in </a:t>
                </a:r>
                <a:r>
                  <a:rPr lang="en-US" dirty="0"/>
                  <a:t>time (assuming no body </a:t>
                </a:r>
                <a:r>
                  <a:rPr lang="en-US" dirty="0" smtClean="0"/>
                  <a:t>force). This yields</a:t>
                </a:r>
              </a:p>
              <a:p>
                <a:endParaRPr lang="en-US" sz="105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×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𝐮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Re</m:t>
                          </m:r>
                        </m:e>
                        <m:sup>
                          <m:r>
                            <a:rPr lang="en-US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𝐮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×</m:t>
                                  </m:r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𝐮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1" i="0" smtClean="0">
                              <a:latin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endParaRPr lang="en-US" sz="1050" b="1" dirty="0" smtClean="0"/>
              </a:p>
              <a:p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Re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−1</m:t>
                        </m:r>
                      </m:sup>
                    </m:sSup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en-US" b="1">
                                    <a:latin typeface="Cambria Math"/>
                                  </a:rPr>
                                  <m:t>𝐮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 smtClean="0"/>
                  <a:t> is the </a:t>
                </a:r>
                <a:r>
                  <a:rPr lang="en-US" dirty="0" err="1" smtClean="0"/>
                  <a:t>enstrophy</a:t>
                </a:r>
                <a:r>
                  <a:rPr lang="en-US" dirty="0" smtClean="0"/>
                  <a:t> dissipation.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 Placeholder 2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2"/>
              </p:nvPr>
            </p:nvSpPr>
            <p:spPr>
              <a:xfrm>
                <a:off x="11611393" y="13842864"/>
                <a:ext cx="10056813" cy="8129767"/>
              </a:xfr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Placeholder 27"/>
          <p:cNvSpPr>
            <a:spLocks noGrp="1"/>
          </p:cNvSpPr>
          <p:nvPr>
            <p:ph type="body" sz="quarter" idx="123"/>
          </p:nvPr>
        </p:nvSpPr>
        <p:spPr>
          <a:xfrm>
            <a:off x="928692" y="14252227"/>
            <a:ext cx="10056813" cy="1241773"/>
          </a:xfrm>
        </p:spPr>
        <p:txBody>
          <a:bodyPr/>
          <a:lstStyle/>
          <a:p>
            <a:r>
              <a:rPr lang="en-US" sz="1800" dirty="0" smtClean="0"/>
              <a:t>Figure 1: A common application in computation fluid dynamics is the analysis of fluid flow around such a vehicle</a:t>
            </a:r>
            <a:r>
              <a:rPr lang="en-US" sz="1800" dirty="0"/>
              <a:t>., </a:t>
            </a:r>
            <a:r>
              <a:rPr lang="en-US" sz="1800" dirty="0" smtClean="0"/>
              <a:t>taken from </a:t>
            </a:r>
            <a:r>
              <a:rPr lang="en-US" sz="1800" dirty="0">
                <a:hlinkClick r:id="rId13"/>
              </a:rPr>
              <a:t>http://</a:t>
            </a:r>
            <a:r>
              <a:rPr lang="en-US" sz="1800" dirty="0" smtClean="0">
                <a:hlinkClick r:id="rId13"/>
              </a:rPr>
              <a:t>www.autoevolution.com/news-image/how-does-cfd-computational-fluid-dynamics-work-6400-1.html</a:t>
            </a:r>
            <a:endParaRPr lang="en-US" sz="1800" dirty="0" smtClean="0"/>
          </a:p>
          <a:p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Placeholder 28"/>
              <p:cNvSpPr>
                <a:spLocks noGrp="1"/>
              </p:cNvSpPr>
              <p:nvPr>
                <p:ph type="body" sz="quarter" idx="124"/>
              </p:nvPr>
            </p:nvSpPr>
            <p:spPr>
              <a:xfrm>
                <a:off x="11548015" y="6378484"/>
                <a:ext cx="10056813" cy="6649940"/>
              </a:xfrm>
            </p:spPr>
            <p:txBody>
              <a:bodyPr/>
              <a:lstStyle/>
              <a:p>
                <a:r>
                  <a:rPr lang="en-US" dirty="0" smtClean="0"/>
                  <a:t>The energy balance for the </a:t>
                </a:r>
                <a:r>
                  <a:rPr lang="en-US" dirty="0" err="1" smtClean="0"/>
                  <a:t>Navier</a:t>
                </a:r>
                <a:r>
                  <a:rPr lang="en-US" dirty="0" smtClean="0"/>
                  <a:t>-Stokes </a:t>
                </a:r>
                <a:r>
                  <a:rPr lang="en-US" dirty="0"/>
                  <a:t>e</a:t>
                </a:r>
                <a:r>
                  <a:rPr lang="en-US" dirty="0" smtClean="0"/>
                  <a:t>quations states that the increase of kinetic energy in a fluid is equal to the rate at which external forces work on it.  It is obtained by integrating the </a:t>
                </a:r>
                <a:r>
                  <a:rPr lang="en-US" dirty="0" err="1" smtClean="0"/>
                  <a:t>Navier</a:t>
                </a:r>
                <a:r>
                  <a:rPr lang="en-US" dirty="0" smtClean="0"/>
                  <a:t>-Stokes Equation in space and time,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𝐮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)||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R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𝐮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𝐮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𝐮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dt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/>
                              </a:rPr>
                              <m:t>𝐮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the kinetic energy,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R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−1</m:t>
                        </m:r>
                      </m:sup>
                    </m:sSup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𝛻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𝐮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 smtClean="0"/>
                  <a:t> is the total energy dissipated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[0,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and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/>
                              </a:rPr>
                              <m:t>𝐟</m:t>
                            </m:r>
                            <m:r>
                              <a:rPr lang="en-US" b="1">
                                <a:latin typeface="Cambria Math"/>
                              </a:rPr>
                              <m:t>,</m:t>
                            </m:r>
                            <m:r>
                              <a:rPr lang="en-US" b="1">
                                <a:latin typeface="Cambria Math"/>
                              </a:rPr>
                              <m:t>𝐮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 smtClean="0"/>
                  <a:t> is the total power input, [3].  </a:t>
                </a:r>
              </a:p>
              <a:p>
                <a:r>
                  <a:rPr lang="en-US" dirty="0" smtClean="0"/>
                  <a:t>Thus, the energy equality has the physical interpretation:</a:t>
                </a:r>
              </a:p>
              <a:p>
                <a:endParaRPr lang="en-US" sz="105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kinetic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energy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total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energy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dissipated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over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initial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kinetic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energy</m:t>
                      </m:r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total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power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input</m:t>
                      </m:r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Hence, in the absence of body force and viscosity, the energy is conserved.</a:t>
                </a:r>
              </a:p>
            </p:txBody>
          </p:sp>
        </mc:Choice>
        <mc:Fallback xmlns="">
          <p:sp>
            <p:nvSpPr>
              <p:cNvPr id="29" name="Text Placeholder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4"/>
              </p:nvPr>
            </p:nvSpPr>
            <p:spPr>
              <a:xfrm>
                <a:off x="11548015" y="6378484"/>
                <a:ext cx="10056813" cy="6649940"/>
              </a:xfr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Placeholder 29"/>
          <p:cNvSpPr>
            <a:spLocks noGrp="1"/>
          </p:cNvSpPr>
          <p:nvPr>
            <p:ph type="body" sz="quarter" idx="125"/>
          </p:nvPr>
        </p:nvSpPr>
        <p:spPr>
          <a:xfrm>
            <a:off x="904186" y="29728074"/>
            <a:ext cx="10056813" cy="742946"/>
          </a:xfrm>
        </p:spPr>
        <p:txBody>
          <a:bodyPr/>
          <a:lstStyle/>
          <a:p>
            <a:r>
              <a:rPr lang="en-US" sz="1800" dirty="0" smtClean="0"/>
              <a:t>Figure 2: Laminar versus turbulent flows</a:t>
            </a:r>
            <a:r>
              <a:rPr lang="en-US" sz="1800" dirty="0"/>
              <a:t>, taken from </a:t>
            </a:r>
            <a:r>
              <a:rPr lang="en-US" sz="1800" dirty="0">
                <a:hlinkClick r:id="rId15"/>
              </a:rPr>
              <a:t>http://</a:t>
            </a:r>
            <a:r>
              <a:rPr lang="en-US" sz="1800" dirty="0" smtClean="0">
                <a:hlinkClick r:id="rId15"/>
              </a:rPr>
              <a:t>blog.nialbarker.com/252/slow_is_faster</a:t>
            </a:r>
            <a:endParaRPr lang="en-US" sz="1800" dirty="0"/>
          </a:p>
          <a:p>
            <a:endParaRPr lang="en-US" sz="1800" dirty="0" smtClean="0"/>
          </a:p>
        </p:txBody>
      </p:sp>
      <p:pic>
        <p:nvPicPr>
          <p:cNvPr id="514" name="Picture Placeholder 513"/>
          <p:cNvPicPr>
            <a:picLocks noGrp="1" noChangeAspect="1"/>
          </p:cNvPicPr>
          <p:nvPr>
            <p:ph type="pic" sz="quarter" idx="115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2" r="35602"/>
          <a:stretch>
            <a:fillRect/>
          </a:stretch>
        </p:blipFill>
        <p:spPr/>
      </p:pic>
      <p:pic>
        <p:nvPicPr>
          <p:cNvPr id="517" name="Picture Placeholder 516"/>
          <p:cNvPicPr>
            <a:picLocks noGrp="1" noChangeAspect="1"/>
          </p:cNvPicPr>
          <p:nvPr>
            <p:ph type="pic" sz="quarter" idx="126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2" r="35602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127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2" r="35602"/>
          <a:stretch>
            <a:fillRect/>
          </a:stretch>
        </p:blipFill>
        <p:spPr/>
      </p:pic>
      <p:pic>
        <p:nvPicPr>
          <p:cNvPr id="4" name="Picture Placeholder 3"/>
          <p:cNvPicPr>
            <a:picLocks noGrp="1"/>
          </p:cNvPicPr>
          <p:nvPr>
            <p:ph type="pic" sz="quarter" idx="128"/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9" r="41029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37" name="Picture Placeholder 36"/>
          <p:cNvPicPr>
            <a:picLocks noGrp="1" noChangeAspect="1"/>
          </p:cNvPicPr>
          <p:nvPr>
            <p:ph type="pic" sz="quarter" idx="129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r="22313"/>
          <a:stretch>
            <a:fillRect/>
          </a:stretch>
        </p:blipFill>
        <p:spPr/>
      </p:pic>
      <p:sp>
        <p:nvSpPr>
          <p:cNvPr id="531" name="Text Placeholder 530"/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" name="Text Placeholder 531"/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3" name="Text Placeholder 532"/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4" name="Text Placeholder 533"/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5" name="Text Placeholder 534"/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6" name="Text Placeholder 535"/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7" name="Text Placeholder 536"/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8" name="Text Placeholder 537"/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9" name="Text Placeholder 538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0" name="Text Placeholder 539"/>
              <p:cNvSpPr>
                <a:spLocks noGrp="1"/>
              </p:cNvSpPr>
              <p:nvPr>
                <p:ph type="body" sz="quarter" idx="145"/>
              </p:nvPr>
            </p:nvSpPr>
            <p:spPr>
              <a:xfrm>
                <a:off x="32914027" y="6408708"/>
                <a:ext cx="10050462" cy="2416038"/>
              </a:xfrm>
            </p:spPr>
            <p:txBody>
              <a:bodyPr/>
              <a:lstStyle/>
              <a:p>
                <a:pPr algn="l"/>
                <a:r>
                  <a:rPr lang="en-US" sz="2500" b="0" u="none" dirty="0">
                    <a:latin typeface="Times New Roman" pitchFamily="18" charset="0"/>
                    <a:cs typeface="Times New Roman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500" b="0" i="1" u="none">
                        <a:latin typeface="Cambria Math"/>
                      </a:rPr>
                      <m:t>𝜒</m:t>
                    </m:r>
                    <m:r>
                      <a:rPr lang="en-US" sz="2500" b="0" i="1" u="none">
                        <a:latin typeface="Cambria Math"/>
                      </a:rPr>
                      <m:t>=0</m:t>
                    </m:r>
                  </m:oMath>
                </a14:m>
                <a:r>
                  <a:rPr lang="en-US" sz="2500" b="0" u="none" dirty="0">
                    <a:latin typeface="Times New Roman" pitchFamily="18" charset="0"/>
                    <a:cs typeface="Times New Roman" pitchFamily="18" charset="0"/>
                  </a:rPr>
                  <a:t> and/or </a:t>
                </a:r>
                <a14:m>
                  <m:oMath xmlns:m="http://schemas.openxmlformats.org/officeDocument/2006/math">
                    <m:r>
                      <a:rPr lang="en-US" sz="2500" b="0" i="1" u="none">
                        <a:latin typeface="Cambria Math"/>
                      </a:rPr>
                      <m:t>𝛿</m:t>
                    </m:r>
                    <m:r>
                      <a:rPr lang="en-US" sz="2500" b="0" i="1" u="none">
                        <a:latin typeface="Cambria Math"/>
                      </a:rPr>
                      <m:t>=0</m:t>
                    </m:r>
                  </m:oMath>
                </a14:m>
                <a:r>
                  <a:rPr lang="en-US" sz="2500" b="0" u="none" dirty="0">
                    <a:latin typeface="Times New Roman" pitchFamily="18" charset="0"/>
                    <a:cs typeface="Times New Roman" pitchFamily="18" charset="0"/>
                  </a:rPr>
                  <a:t>, this integral is zero, and we are back to </a:t>
                </a:r>
                <a:r>
                  <a:rPr lang="en-US" sz="2500" b="0" u="none" dirty="0" smtClean="0">
                    <a:latin typeface="Times New Roman" pitchFamily="18" charset="0"/>
                    <a:cs typeface="Times New Roman" pitchFamily="18" charset="0"/>
                  </a:rPr>
                  <a:t>the</a:t>
                </a:r>
              </a:p>
              <a:p>
                <a:pPr algn="l"/>
                <a:r>
                  <a:rPr lang="en-US" sz="2500" b="0" u="none" dirty="0" err="1" smtClean="0">
                    <a:latin typeface="Times New Roman" pitchFamily="18" charset="0"/>
                    <a:cs typeface="Times New Roman" pitchFamily="18" charset="0"/>
                  </a:rPr>
                  <a:t>Navier</a:t>
                </a:r>
                <a:r>
                  <a:rPr lang="en-US" sz="2500" b="0" u="none" dirty="0" smtClean="0">
                    <a:latin typeface="Times New Roman" pitchFamily="18" charset="0"/>
                    <a:cs typeface="Times New Roman" pitchFamily="18" charset="0"/>
                  </a:rPr>
                  <a:t>-Stokes </a:t>
                </a:r>
                <a:r>
                  <a:rPr lang="en-US" sz="2500" b="0" u="none" dirty="0">
                    <a:latin typeface="Times New Roman" pitchFamily="18" charset="0"/>
                    <a:cs typeface="Times New Roman" pitchFamily="18" charset="0"/>
                  </a:rPr>
                  <a:t>equation.  Thus, the derived </a:t>
                </a:r>
                <a:r>
                  <a:rPr lang="en-US" sz="2500" b="0" u="none" dirty="0" err="1">
                    <a:latin typeface="Times New Roman" pitchFamily="18" charset="0"/>
                    <a:cs typeface="Times New Roman" pitchFamily="18" charset="0"/>
                  </a:rPr>
                  <a:t>enstrophy</a:t>
                </a:r>
                <a:r>
                  <a:rPr lang="en-US" sz="2500" b="0" u="none" dirty="0">
                    <a:latin typeface="Times New Roman" pitchFamily="18" charset="0"/>
                    <a:cs typeface="Times New Roman" pitchFamily="18" charset="0"/>
                  </a:rPr>
                  <a:t> equation will be </a:t>
                </a:r>
                <a:r>
                  <a:rPr lang="en-US" sz="2500" b="0" u="none" dirty="0" smtClean="0">
                    <a:latin typeface="Times New Roman" pitchFamily="18" charset="0"/>
                    <a:cs typeface="Times New Roman" pitchFamily="18" charset="0"/>
                  </a:rPr>
                  <a:t>the</a:t>
                </a:r>
              </a:p>
              <a:p>
                <a:pPr algn="l"/>
                <a:r>
                  <a:rPr lang="en-US" sz="2500" b="0" u="none" dirty="0" smtClean="0">
                    <a:latin typeface="Times New Roman" pitchFamily="18" charset="0"/>
                    <a:cs typeface="Times New Roman" pitchFamily="18" charset="0"/>
                  </a:rPr>
                  <a:t>same </a:t>
                </a:r>
                <a:r>
                  <a:rPr lang="en-US" sz="2500" b="0" u="none" dirty="0">
                    <a:latin typeface="Times New Roman" pitchFamily="18" charset="0"/>
                    <a:cs typeface="Times New Roman" pitchFamily="18" charset="0"/>
                  </a:rPr>
                  <a:t>as the one for the </a:t>
                </a:r>
                <a:r>
                  <a:rPr lang="en-US" sz="2500" b="0" u="none" dirty="0" err="1">
                    <a:latin typeface="Times New Roman" pitchFamily="18" charset="0"/>
                    <a:cs typeface="Times New Roman" pitchFamily="18" charset="0"/>
                  </a:rPr>
                  <a:t>Navier</a:t>
                </a:r>
                <a:r>
                  <a:rPr lang="en-US" sz="2500" b="0" u="none" dirty="0">
                    <a:latin typeface="Times New Roman" pitchFamily="18" charset="0"/>
                    <a:cs typeface="Times New Roman" pitchFamily="18" charset="0"/>
                  </a:rPr>
                  <a:t>-Stokes equation.  This result is valid for </a:t>
                </a:r>
                <a:r>
                  <a:rPr lang="en-US" sz="2500" b="0" u="none" dirty="0" smtClean="0">
                    <a:latin typeface="Times New Roman" pitchFamily="18" charset="0"/>
                    <a:cs typeface="Times New Roman" pitchFamily="18" charset="0"/>
                  </a:rPr>
                  <a:t>both</a:t>
                </a:r>
              </a:p>
              <a:p>
                <a:pPr algn="l"/>
                <a:r>
                  <a:rPr lang="en-US" sz="2500" b="0" u="none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500" b="0" u="none" dirty="0">
                    <a:latin typeface="Times New Roman" pitchFamily="18" charset="0"/>
                    <a:cs typeface="Times New Roman" pitchFamily="18" charset="0"/>
                  </a:rPr>
                  <a:t>energy and </a:t>
                </a:r>
                <a:r>
                  <a:rPr lang="en-US" sz="2500" b="0" u="none" dirty="0" err="1">
                    <a:latin typeface="Times New Roman" pitchFamily="18" charset="0"/>
                    <a:cs typeface="Times New Roman" pitchFamily="18" charset="0"/>
                  </a:rPr>
                  <a:t>enstrophy</a:t>
                </a:r>
                <a:r>
                  <a:rPr lang="en-US" sz="2500" b="0" u="none" dirty="0">
                    <a:latin typeface="Times New Roman" pitchFamily="18" charset="0"/>
                    <a:cs typeface="Times New Roman" pitchFamily="18" charset="0"/>
                  </a:rPr>
                  <a:t> balances.</a:t>
                </a:r>
              </a:p>
              <a:p>
                <a:endParaRPr lang="en-US" sz="2500" b="0" u="none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0" name="Text Placeholder 53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5"/>
              </p:nvPr>
            </p:nvSpPr>
            <p:spPr>
              <a:xfrm>
                <a:off x="32914027" y="6408708"/>
                <a:ext cx="10050462" cy="2416038"/>
              </a:xfrm>
              <a:blipFill rotWithShape="1">
                <a:blip r:embed="rId19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1" name="Text Placeholder 540"/>
          <p:cNvSpPr>
            <a:spLocks noGrp="1"/>
          </p:cNvSpPr>
          <p:nvPr>
            <p:ph type="body" sz="quarter" idx="146"/>
          </p:nvPr>
        </p:nvSpPr>
        <p:spPr>
          <a:xfrm>
            <a:off x="32914027" y="28241980"/>
            <a:ext cx="10050462" cy="754045"/>
          </a:xfrm>
        </p:spPr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542" name="Text Placeholder 541"/>
          <p:cNvSpPr>
            <a:spLocks noGrp="1"/>
          </p:cNvSpPr>
          <p:nvPr>
            <p:ph type="body" sz="quarter" idx="147"/>
          </p:nvPr>
        </p:nvSpPr>
        <p:spPr>
          <a:xfrm>
            <a:off x="22311736" y="26615692"/>
            <a:ext cx="10050462" cy="754045"/>
          </a:xfrm>
        </p:spPr>
        <p:txBody>
          <a:bodyPr/>
          <a:lstStyle/>
          <a:p>
            <a:r>
              <a:rPr lang="en-US" dirty="0" err="1" smtClean="0"/>
              <a:t>Enstrophy</a:t>
            </a:r>
            <a:r>
              <a:rPr lang="en-US" dirty="0" smtClean="0"/>
              <a:t> Study for the Time Relaxation Model</a:t>
            </a:r>
            <a:endParaRPr lang="en-US" dirty="0"/>
          </a:p>
        </p:txBody>
      </p:sp>
      <p:sp>
        <p:nvSpPr>
          <p:cNvPr id="543" name="Text Placeholder 542"/>
          <p:cNvSpPr>
            <a:spLocks noGrp="1"/>
          </p:cNvSpPr>
          <p:nvPr>
            <p:ph type="body" sz="quarter" idx="148"/>
          </p:nvPr>
        </p:nvSpPr>
        <p:spPr>
          <a:xfrm>
            <a:off x="11554366" y="22123032"/>
            <a:ext cx="10050462" cy="754045"/>
          </a:xfrm>
        </p:spPr>
        <p:txBody>
          <a:bodyPr/>
          <a:lstStyle/>
          <a:p>
            <a:r>
              <a:rPr lang="en-US" dirty="0" smtClean="0"/>
              <a:t>Time Relaxation Model</a:t>
            </a:r>
            <a:endParaRPr lang="en-US" dirty="0"/>
          </a:p>
        </p:txBody>
      </p:sp>
      <p:sp>
        <p:nvSpPr>
          <p:cNvPr id="385" name="Text Placeholder 384"/>
          <p:cNvSpPr>
            <a:spLocks noGrp="1"/>
          </p:cNvSpPr>
          <p:nvPr>
            <p:ph type="body" sz="quarter" idx="150"/>
          </p:nvPr>
        </p:nvSpPr>
        <p:spPr>
          <a:xfrm>
            <a:off x="5932593" y="3350926"/>
            <a:ext cx="31998968" cy="1280160"/>
          </a:xfrm>
        </p:spPr>
        <p:txBody>
          <a:bodyPr/>
          <a:lstStyle/>
          <a:p>
            <a:r>
              <a:rPr lang="en-US" dirty="0" smtClean="0"/>
              <a:t>Department of </a:t>
            </a:r>
            <a:r>
              <a:rPr lang="en-US" smtClean="0"/>
              <a:t>Mathematical Sciences, University </a:t>
            </a:r>
            <a:r>
              <a:rPr lang="en-US" dirty="0" smtClean="0"/>
              <a:t>of Nevada, Las Vegas, 2013</a:t>
            </a:r>
            <a:endParaRPr lang="en-US" dirty="0"/>
          </a:p>
        </p:txBody>
      </p:sp>
      <p:sp>
        <p:nvSpPr>
          <p:cNvPr id="386" name="Text Placeholder 385"/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Tahj</a:t>
            </a:r>
            <a:r>
              <a:rPr lang="en-US" dirty="0" smtClean="0"/>
              <a:t> Hill, Dr. Monika </a:t>
            </a:r>
            <a:r>
              <a:rPr lang="en-US" dirty="0" err="1" smtClean="0"/>
              <a:t>Neda</a:t>
            </a:r>
            <a:endParaRPr lang="en-US" dirty="0"/>
          </a:p>
        </p:txBody>
      </p:sp>
      <p:sp>
        <p:nvSpPr>
          <p:cNvPr id="387" name="Text Placeholder 386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Energy and </a:t>
            </a:r>
            <a:r>
              <a:rPr lang="en-US" dirty="0" err="1" smtClean="0"/>
              <a:t>Enstrophy</a:t>
            </a:r>
            <a:r>
              <a:rPr lang="en-US" dirty="0" smtClean="0"/>
              <a:t> Investigations in Regularized </a:t>
            </a:r>
            <a:r>
              <a:rPr lang="en-US" dirty="0" err="1" smtClean="0"/>
              <a:t>Navier</a:t>
            </a:r>
            <a:r>
              <a:rPr lang="en-US" dirty="0" smtClean="0"/>
              <a:t>-Stokes Equations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65702" y="15494000"/>
            <a:ext cx="10050462" cy="75404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Navier</a:t>
            </a:r>
            <a:r>
              <a:rPr lang="en-US" dirty="0" smtClean="0"/>
              <a:t>-Stokes Equation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1512463" y="16026063"/>
            <a:ext cx="1847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19" name="Picture Placeholder 518"/>
          <p:cNvPicPr>
            <a:picLocks noGrp="1"/>
          </p:cNvPicPr>
          <p:nvPr>
            <p:ph type="pic" sz="quarter" idx="134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30" y="25637967"/>
            <a:ext cx="7767554" cy="3981346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49"/>
          </p:nvPr>
        </p:nvSpPr>
        <p:spPr>
          <a:xfrm>
            <a:off x="11598769" y="13088819"/>
            <a:ext cx="10050462" cy="754045"/>
          </a:xfrm>
        </p:spPr>
        <p:txBody>
          <a:bodyPr/>
          <a:lstStyle/>
          <a:p>
            <a:r>
              <a:rPr lang="en-US" dirty="0" err="1" smtClean="0"/>
              <a:t>Enstrophy</a:t>
            </a:r>
            <a:endParaRPr lang="en-US" dirty="0"/>
          </a:p>
        </p:txBody>
      </p:sp>
      <p:pic>
        <p:nvPicPr>
          <p:cNvPr id="518" name="Picture Placeholder 517"/>
          <p:cNvPicPr>
            <a:picLocks noGrp="1" noChangeAspect="1"/>
          </p:cNvPicPr>
          <p:nvPr>
            <p:ph type="pic" sz="quarter" idx="133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0" b="11750"/>
          <a:stretch>
            <a:fillRect/>
          </a:stretch>
        </p:blipFill>
        <p:spPr>
          <a:xfrm>
            <a:off x="2417522" y="9949758"/>
            <a:ext cx="7030142" cy="430246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2" name="Text Placeholder 521"/>
              <p:cNvSpPr>
                <a:spLocks noGrp="1"/>
              </p:cNvSpPr>
              <p:nvPr>
                <p:ph type="body" sz="quarter" idx="121"/>
              </p:nvPr>
            </p:nvSpPr>
            <p:spPr>
              <a:xfrm>
                <a:off x="11548015" y="22885008"/>
                <a:ext cx="10056813" cy="8671518"/>
              </a:xfrm>
            </p:spPr>
            <p:txBody>
              <a:bodyPr/>
              <a:lstStyle/>
              <a:p>
                <a:r>
                  <a:rPr lang="en-US" dirty="0" smtClean="0"/>
                  <a:t>From the </a:t>
                </a:r>
                <a:r>
                  <a:rPr lang="en-US" dirty="0" err="1" smtClean="0"/>
                  <a:t>Navier</a:t>
                </a:r>
                <a:r>
                  <a:rPr lang="en-US" dirty="0" smtClean="0"/>
                  <a:t>-Stokes equations, we obtain the </a:t>
                </a:r>
                <a:r>
                  <a:rPr lang="en-US" b="1" dirty="0"/>
                  <a:t>T</a:t>
                </a:r>
                <a:r>
                  <a:rPr lang="en-US" b="1" dirty="0" smtClean="0"/>
                  <a:t>ime </a:t>
                </a:r>
                <a:r>
                  <a:rPr lang="en-US" b="1" dirty="0"/>
                  <a:t>R</a:t>
                </a:r>
                <a:r>
                  <a:rPr lang="en-US" b="1" dirty="0" smtClean="0"/>
                  <a:t>elaxation model </a:t>
                </a:r>
                <a:r>
                  <a:rPr lang="en-US" dirty="0" smtClean="0"/>
                  <a:t>by adding an extra term of viscous nature. The model is defined next, </a:t>
                </a:r>
              </a:p>
              <a:p>
                <a:endParaRPr lang="en-US" dirty="0" smtClean="0"/>
              </a:p>
              <a:p>
                <a:pPr lvl="0"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38AC8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738AC8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𝐮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38AC8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</a:rPr>
                        <m:t>𝐮</m:t>
                      </m:r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i="0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𝐮</m:t>
                      </m:r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R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38AC8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38AC8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solidFill>
                                <a:srgbClr val="738AC8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𝐮</m:t>
                      </m:r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0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en-US" b="1" i="0" smtClean="0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0" smtClean="0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𝐮</m:t>
                      </m:r>
                      <m:r>
                        <a:rPr lang="en-US" b="1" i="0" smtClean="0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rgbClr val="738AC8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rgbClr val="738AC8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  <m:r>
                        <a:rPr lang="en-US" b="1" i="0" smtClean="0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b="1" i="0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</m:oMath>
                  </m:oMathPara>
                </a14:m>
                <a:endParaRPr lang="en-US" b="1" dirty="0">
                  <a:solidFill>
                    <a:srgbClr val="738AC8">
                      <a:lumMod val="50000"/>
                    </a:srgbClr>
                  </a:solidFill>
                  <a:latin typeface="Cambria Math"/>
                  <a:ea typeface="Cambria Math"/>
                </a:endParaRPr>
              </a:p>
              <a:p>
                <a:pPr lvl="0"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b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𝐮</m:t>
                      </m:r>
                      <m:r>
                        <a:rPr lang="en-US" i="1">
                          <a:solidFill>
                            <a:srgbClr val="738A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=0,</m:t>
                      </m:r>
                    </m:oMath>
                  </m:oMathPara>
                </a14:m>
                <a:endParaRPr lang="en-US" dirty="0">
                  <a:solidFill>
                    <a:srgbClr val="738AC8">
                      <a:lumMod val="50000"/>
                    </a:srgbClr>
                  </a:solidFill>
                  <a:ea typeface="Cambria Math"/>
                </a:endParaRPr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𝜒</m:t>
                    </m:r>
                  </m:oMath>
                </a14:m>
                <a:r>
                  <a:rPr lang="en-US" dirty="0" smtClean="0"/>
                  <a:t> is a scalar constant,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dirty="0" smtClean="0"/>
                  <a:t>- filtered velocity, is the solution of the partial differential equation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𝐮</m:t>
                        </m:r>
                      </m:e>
                    </m:acc>
                    <m:r>
                      <a:rPr lang="en-US" b="1" i="0" smtClean="0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/>
                          </a:rPr>
                          <m:t>𝐮</m:t>
                        </m:r>
                      </m:e>
                    </m:acc>
                    <m:r>
                      <a:rPr lang="en-US" b="1" i="0" smtClean="0">
                        <a:latin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</a:rPr>
                      <m:t>𝐮</m:t>
                    </m:r>
                  </m:oMath>
                </a14:m>
                <a:r>
                  <a:rPr lang="en-US" b="1" dirty="0" smtClean="0"/>
                  <a:t>,</a:t>
                </a:r>
              </a:p>
              <a:p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is the filter width.</a:t>
                </a:r>
              </a:p>
              <a:p>
                <a:endParaRPr lang="en-US" dirty="0"/>
              </a:p>
              <a:p>
                <a:r>
                  <a:rPr lang="en-US" dirty="0" smtClean="0"/>
                  <a:t>The idea of the model is to get good simulations for velocity and pressure at high Reynolds numbers.  This becomes a problem in the simulation of the velocity </a:t>
                </a:r>
                <a:r>
                  <a:rPr lang="en-US" b="1" dirty="0" smtClean="0"/>
                  <a:t>u,</a:t>
                </a:r>
                <a:r>
                  <a:rPr lang="en-US" dirty="0" smtClean="0"/>
                  <a:t> as there are many small scales and structures that are difficult to capture, especially in three-dimensional flow. </a:t>
                </a:r>
              </a:p>
              <a:p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 smtClean="0"/>
                  <a:t>To that end, a very fine mesh is needed when </a:t>
                </a:r>
                <a:r>
                  <a:rPr lang="en-US" dirty="0" err="1" smtClean="0"/>
                  <a:t>Navier</a:t>
                </a:r>
                <a:r>
                  <a:rPr lang="en-US" dirty="0" smtClean="0"/>
                  <a:t>-stokes equations are used without any stabilization or regularization.  These fine meshes are not feasible in many applications, and thus there is a need to develop and analyze fluid flow models that can capture the behavior of velocity and pressure on much more coarse meshes at high </a:t>
                </a:r>
                <a:r>
                  <a:rPr lang="en-US" dirty="0"/>
                  <a:t>R</a:t>
                </a:r>
                <a:r>
                  <a:rPr lang="en-US" dirty="0" smtClean="0"/>
                  <a:t>eynolds number.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22" name="Text Placeholder 5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1"/>
              </p:nvPr>
            </p:nvSpPr>
            <p:spPr>
              <a:xfrm>
                <a:off x="11548015" y="22885008"/>
                <a:ext cx="10056813" cy="8671518"/>
              </a:xfr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icture Placeholder 6"/>
          <p:cNvSpPr>
            <a:spLocks noGrp="1"/>
          </p:cNvSpPr>
          <p:nvPr>
            <p:ph type="pic" sz="quarter" idx="132"/>
          </p:nvPr>
        </p:nvSpPr>
        <p:spPr/>
      </p:sp>
      <p:pic>
        <p:nvPicPr>
          <p:cNvPr id="38" name="Picture Placeholder 37"/>
          <p:cNvPicPr>
            <a:picLocks noGrp="1" noChangeAspect="1"/>
          </p:cNvPicPr>
          <p:nvPr>
            <p:ph type="pic" sz="quarter" idx="13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r="22313"/>
          <a:stretch>
            <a:fillRect/>
          </a:stretch>
        </p:blipFill>
        <p:spPr/>
      </p:pic>
      <p:pic>
        <p:nvPicPr>
          <p:cNvPr id="65" name="Picture 96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661" y="30330976"/>
            <a:ext cx="29718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icture Placeholder 32"/>
          <p:cNvSpPr>
            <a:spLocks noGrp="1"/>
          </p:cNvSpPr>
          <p:nvPr>
            <p:ph type="pic" sz="quarter" idx="130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1461659"/>
                  </p:ext>
                </p:extLst>
              </p:nvPr>
            </p:nvGraphicFramePr>
            <p:xfrm>
              <a:off x="22479001" y="6514724"/>
              <a:ext cx="9575799" cy="395178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354847"/>
                    <a:gridCol w="1960725"/>
                    <a:gridCol w="2167118"/>
                    <a:gridCol w="2093109"/>
                  </a:tblGrid>
                  <a:tr h="673413"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Flow</a:t>
                          </a:r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Re</a:t>
                          </a:r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𝒍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𝑶</m:t>
                                </m:r>
                                <m:r>
                                  <a:rPr lang="en-US" sz="2400" b="1" i="0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/>
                                      </a:rPr>
                                      <m:t>𝐑𝐞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0" smtClean="0"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en-US" sz="2400" b="1" i="0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sz="2400" b="1" i="0" smtClean="0"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# Mesh</a:t>
                          </a:r>
                          <a:r>
                            <a:rPr lang="en-US" sz="240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points</a:t>
                          </a:r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759514"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Model Airplane</a:t>
                          </a:r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936387"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Subcompact Car</a:t>
                          </a:r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 smtClean="0"/>
                        </a:p>
                        <a:p>
                          <a:endParaRPr lang="en-US" sz="2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  <a:tr h="759514"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Small Airplane</a:t>
                          </a:r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−13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759514"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Atmospheric Flows</a:t>
                          </a:r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Very</a:t>
                          </a:r>
                          <a:r>
                            <a:rPr lang="en-US" sz="240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Large</a:t>
                          </a:r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and</a:t>
                          </a:r>
                          <a:r>
                            <a:rPr lang="en-US" sz="240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higher.</a:t>
                          </a:r>
                          <a:endParaRPr lang="en-US" sz="2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1461659"/>
                  </p:ext>
                </p:extLst>
              </p:nvPr>
            </p:nvGraphicFramePr>
            <p:xfrm>
              <a:off x="22479001" y="6514724"/>
              <a:ext cx="9575799" cy="395178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354847"/>
                    <a:gridCol w="1960725"/>
                    <a:gridCol w="2167118"/>
                    <a:gridCol w="2093109"/>
                  </a:tblGrid>
                  <a:tr h="673413"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Flow</a:t>
                          </a:r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Re</a:t>
                          </a:r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4"/>
                          <a:stretch>
                            <a:fillRect l="-245915" t="-7273" r="-96901" b="-50818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# Mesh</a:t>
                          </a:r>
                          <a:r>
                            <a:rPr lang="en-US" sz="240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points</a:t>
                          </a:r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759514"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Model Airplane</a:t>
                          </a:r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4"/>
                          <a:stretch>
                            <a:fillRect l="-171118" t="-94400" r="-217081" b="-347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4"/>
                          <a:stretch>
                            <a:fillRect l="-245915" t="-94400" r="-96901" b="-347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4"/>
                          <a:stretch>
                            <a:fillRect l="-358017" t="-94400" r="-292" b="-347200"/>
                          </a:stretch>
                        </a:blipFill>
                      </a:tcPr>
                    </a:tc>
                  </a:tr>
                  <a:tr h="936387"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Subcompact Car</a:t>
                          </a:r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4"/>
                          <a:stretch>
                            <a:fillRect l="-171118" t="-157792" r="-217081" b="-1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4"/>
                          <a:stretch>
                            <a:fillRect l="-245915" t="-157792" r="-96901" b="-1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4"/>
                          <a:stretch>
                            <a:fillRect l="-358017" t="-157792" r="-292" b="-181818"/>
                          </a:stretch>
                        </a:blipFill>
                      </a:tcPr>
                    </a:tc>
                  </a:tr>
                  <a:tr h="759514"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Small Airplane</a:t>
                          </a:r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4"/>
                          <a:stretch>
                            <a:fillRect l="-171118" t="-320161" r="-217081" b="-1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4"/>
                          <a:stretch>
                            <a:fillRect l="-245915" t="-320161" r="-96901" b="-1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4"/>
                          <a:stretch>
                            <a:fillRect l="-358017" t="-320161" r="-292" b="-125806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Atmospheric Flows</a:t>
                          </a:r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21944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4388900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658335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8777801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109722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131667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15361152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17555603" algn="l" defTabSz="4388900" rtl="0" eaLnBrk="1" latinLnBrk="0" hangingPunct="1">
                            <a:defRPr sz="86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Very</a:t>
                          </a:r>
                          <a:r>
                            <a:rPr lang="en-US" sz="240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Large</a:t>
                          </a:r>
                          <a:endParaRPr lang="en-US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4"/>
                          <a:stretch>
                            <a:fillRect l="-245915" t="-385926" r="-96901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4"/>
                          <a:stretch>
                            <a:fillRect l="-358017" t="-385926" r="-292" b="-1555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52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3"/>
  <p:tag name="BMPHEIGHT" val="75"/>
  <p:tag name="SOURCE" val="\documentclass{slides}&#10;\pagestyle{empty}&#10;\usepackage{color}&#10;\begin{document}&#10;\color{blue}&#10;$u_i=21345+\int xdx$&#10;\end{document} &#10;"/>
  <p:tag name="TRANSPARENT" val="True"/>
</p:tagLst>
</file>

<file path=ppt/theme/theme1.xml><?xml version="1.0" encoding="utf-8"?>
<a:theme xmlns:a="http://schemas.openxmlformats.org/drawingml/2006/main" name="36x48-Template-V2b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36x48-Template-V2b</Template>
  <TotalTime>1294</TotalTime>
  <Words>2066</Words>
  <Application>Microsoft Office PowerPoint</Application>
  <PresentationFormat>Custom</PresentationFormat>
  <Paragraphs>126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36x48-Template-V2b</vt:lpstr>
      <vt:lpstr>1_Classic 3 Columns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dc:description>This template is the property of PosterPresentations.com. Call us if you need help with this poster template._x000d_
1-866-649-3004           _x000d_
 (c)PosterPresentations.com</dc:description>
  <cp:lastModifiedBy>Monika Neda</cp:lastModifiedBy>
  <cp:revision>115</cp:revision>
  <cp:lastPrinted>2013-03-21T18:56:21Z</cp:lastPrinted>
  <dcterms:created xsi:type="dcterms:W3CDTF">2012-02-03T19:11:35Z</dcterms:created>
  <dcterms:modified xsi:type="dcterms:W3CDTF">2013-04-11T22:53:34Z</dcterms:modified>
</cp:coreProperties>
</file>