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7495" rtl="0" eaLnBrk="1" latinLnBrk="0" hangingPunct="1">
      <a:defRPr sz="8597" kern="1200">
        <a:solidFill>
          <a:schemeClr val="tx1"/>
        </a:solidFill>
        <a:latin typeface="+mn-lt"/>
        <a:ea typeface="+mn-ea"/>
        <a:cs typeface="+mn-cs"/>
      </a:defRPr>
    </a:lvl1pPr>
    <a:lvl2pPr marL="2193749" algn="l" defTabSz="4387495" rtl="0" eaLnBrk="1" latinLnBrk="0" hangingPunct="1">
      <a:defRPr sz="8597" kern="1200">
        <a:solidFill>
          <a:schemeClr val="tx1"/>
        </a:solidFill>
        <a:latin typeface="+mn-lt"/>
        <a:ea typeface="+mn-ea"/>
        <a:cs typeface="+mn-cs"/>
      </a:defRPr>
    </a:lvl2pPr>
    <a:lvl3pPr marL="4387495" algn="l" defTabSz="4387495" rtl="0" eaLnBrk="1" latinLnBrk="0" hangingPunct="1">
      <a:defRPr sz="8597" kern="1200">
        <a:solidFill>
          <a:schemeClr val="tx1"/>
        </a:solidFill>
        <a:latin typeface="+mn-lt"/>
        <a:ea typeface="+mn-ea"/>
        <a:cs typeface="+mn-cs"/>
      </a:defRPr>
    </a:lvl3pPr>
    <a:lvl4pPr marL="6581244" algn="l" defTabSz="4387495" rtl="0" eaLnBrk="1" latinLnBrk="0" hangingPunct="1">
      <a:defRPr sz="8597" kern="1200">
        <a:solidFill>
          <a:schemeClr val="tx1"/>
        </a:solidFill>
        <a:latin typeface="+mn-lt"/>
        <a:ea typeface="+mn-ea"/>
        <a:cs typeface="+mn-cs"/>
      </a:defRPr>
    </a:lvl4pPr>
    <a:lvl5pPr marL="8774993" algn="l" defTabSz="4387495" rtl="0" eaLnBrk="1" latinLnBrk="0" hangingPunct="1">
      <a:defRPr sz="8597" kern="1200">
        <a:solidFill>
          <a:schemeClr val="tx1"/>
        </a:solidFill>
        <a:latin typeface="+mn-lt"/>
        <a:ea typeface="+mn-ea"/>
        <a:cs typeface="+mn-cs"/>
      </a:defRPr>
    </a:lvl5pPr>
    <a:lvl6pPr marL="10968742" algn="l" defTabSz="4387495" rtl="0" eaLnBrk="1" latinLnBrk="0" hangingPunct="1">
      <a:defRPr sz="8597" kern="1200">
        <a:solidFill>
          <a:schemeClr val="tx1"/>
        </a:solidFill>
        <a:latin typeface="+mn-lt"/>
        <a:ea typeface="+mn-ea"/>
        <a:cs typeface="+mn-cs"/>
      </a:defRPr>
    </a:lvl6pPr>
    <a:lvl7pPr marL="13162488" algn="l" defTabSz="4387495" rtl="0" eaLnBrk="1" latinLnBrk="0" hangingPunct="1">
      <a:defRPr sz="8597" kern="1200">
        <a:solidFill>
          <a:schemeClr val="tx1"/>
        </a:solidFill>
        <a:latin typeface="+mn-lt"/>
        <a:ea typeface="+mn-ea"/>
        <a:cs typeface="+mn-cs"/>
      </a:defRPr>
    </a:lvl7pPr>
    <a:lvl8pPr marL="15356237" algn="l" defTabSz="4387495" rtl="0" eaLnBrk="1" latinLnBrk="0" hangingPunct="1">
      <a:defRPr sz="8597" kern="1200">
        <a:solidFill>
          <a:schemeClr val="tx1"/>
        </a:solidFill>
        <a:latin typeface="+mn-lt"/>
        <a:ea typeface="+mn-ea"/>
        <a:cs typeface="+mn-cs"/>
      </a:defRPr>
    </a:lvl8pPr>
    <a:lvl9pPr marL="17549986" algn="l" defTabSz="4387495" rtl="0" eaLnBrk="1" latinLnBrk="0" hangingPunct="1">
      <a:defRPr sz="8597"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17" userDrawn="1">
          <p15:clr>
            <a:srgbClr val="A4A3A4"/>
          </p15:clr>
        </p15:guide>
        <p15:guide id="2" orient="horz" pos="288" userDrawn="1">
          <p15:clr>
            <a:srgbClr val="A4A3A4"/>
          </p15:clr>
        </p15:guide>
        <p15:guide id="3" orient="horz" pos="20160" userDrawn="1">
          <p15:clr>
            <a:srgbClr val="A4A3A4"/>
          </p15:clr>
        </p15:guide>
        <p15:guide id="4" orient="horz" userDrawn="1">
          <p15:clr>
            <a:srgbClr val="A4A3A4"/>
          </p15:clr>
        </p15:guide>
        <p15:guide id="5" pos="581" userDrawn="1">
          <p15:clr>
            <a:srgbClr val="A4A3A4"/>
          </p15:clr>
        </p15:guide>
        <p15:guide id="6" pos="27067"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F71"/>
    <a:srgbClr val="FFFFFF"/>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49" autoAdjust="0"/>
    <p:restoredTop sz="95358" autoAdjust="0"/>
  </p:normalViewPr>
  <p:slideViewPr>
    <p:cSldViewPr snapToGrid="0" snapToObjects="1" showGuides="1">
      <p:cViewPr>
        <p:scale>
          <a:sx n="90" d="100"/>
          <a:sy n="90" d="100"/>
        </p:scale>
        <p:origin x="16356" y="2664"/>
      </p:cViewPr>
      <p:guideLst>
        <p:guide orient="horz" pos="3317"/>
        <p:guide orient="horz" pos="288"/>
        <p:guide orient="horz" pos="20160"/>
        <p:guide orient="horz"/>
        <p:guide pos="581"/>
        <p:guide pos="270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10/5/2015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7495" rtl="0" eaLnBrk="1" latinLnBrk="0" hangingPunct="1">
      <a:defRPr sz="5796" kern="1200">
        <a:solidFill>
          <a:schemeClr val="tx1"/>
        </a:solidFill>
        <a:latin typeface="+mn-lt"/>
        <a:ea typeface="+mn-ea"/>
        <a:cs typeface="+mn-cs"/>
      </a:defRPr>
    </a:lvl1pPr>
    <a:lvl2pPr marL="2193749" algn="l" defTabSz="4387495" rtl="0" eaLnBrk="1" latinLnBrk="0" hangingPunct="1">
      <a:defRPr sz="5796" kern="1200">
        <a:solidFill>
          <a:schemeClr val="tx1"/>
        </a:solidFill>
        <a:latin typeface="+mn-lt"/>
        <a:ea typeface="+mn-ea"/>
        <a:cs typeface="+mn-cs"/>
      </a:defRPr>
    </a:lvl2pPr>
    <a:lvl3pPr marL="4387495" algn="l" defTabSz="4387495" rtl="0" eaLnBrk="1" latinLnBrk="0" hangingPunct="1">
      <a:defRPr sz="5796" kern="1200">
        <a:solidFill>
          <a:schemeClr val="tx1"/>
        </a:solidFill>
        <a:latin typeface="+mn-lt"/>
        <a:ea typeface="+mn-ea"/>
        <a:cs typeface="+mn-cs"/>
      </a:defRPr>
    </a:lvl3pPr>
    <a:lvl4pPr marL="6581244" algn="l" defTabSz="4387495" rtl="0" eaLnBrk="1" latinLnBrk="0" hangingPunct="1">
      <a:defRPr sz="5796" kern="1200">
        <a:solidFill>
          <a:schemeClr val="tx1"/>
        </a:solidFill>
        <a:latin typeface="+mn-lt"/>
        <a:ea typeface="+mn-ea"/>
        <a:cs typeface="+mn-cs"/>
      </a:defRPr>
    </a:lvl4pPr>
    <a:lvl5pPr marL="8774993" algn="l" defTabSz="4387495" rtl="0" eaLnBrk="1" latinLnBrk="0" hangingPunct="1">
      <a:defRPr sz="5796" kern="1200">
        <a:solidFill>
          <a:schemeClr val="tx1"/>
        </a:solidFill>
        <a:latin typeface="+mn-lt"/>
        <a:ea typeface="+mn-ea"/>
        <a:cs typeface="+mn-cs"/>
      </a:defRPr>
    </a:lvl5pPr>
    <a:lvl6pPr marL="10968742" algn="l" defTabSz="4387495" rtl="0" eaLnBrk="1" latinLnBrk="0" hangingPunct="1">
      <a:defRPr sz="5796" kern="1200">
        <a:solidFill>
          <a:schemeClr val="tx1"/>
        </a:solidFill>
        <a:latin typeface="+mn-lt"/>
        <a:ea typeface="+mn-ea"/>
        <a:cs typeface="+mn-cs"/>
      </a:defRPr>
    </a:lvl6pPr>
    <a:lvl7pPr marL="13162488" algn="l" defTabSz="4387495" rtl="0" eaLnBrk="1" latinLnBrk="0" hangingPunct="1">
      <a:defRPr sz="5796" kern="1200">
        <a:solidFill>
          <a:schemeClr val="tx1"/>
        </a:solidFill>
        <a:latin typeface="+mn-lt"/>
        <a:ea typeface="+mn-ea"/>
        <a:cs typeface="+mn-cs"/>
      </a:defRPr>
    </a:lvl7pPr>
    <a:lvl8pPr marL="15356237" algn="l" defTabSz="4387495" rtl="0" eaLnBrk="1" latinLnBrk="0" hangingPunct="1">
      <a:defRPr sz="5796" kern="1200">
        <a:solidFill>
          <a:schemeClr val="tx1"/>
        </a:solidFill>
        <a:latin typeface="+mn-lt"/>
        <a:ea typeface="+mn-ea"/>
        <a:cs typeface="+mn-cs"/>
      </a:defRPr>
    </a:lvl8pPr>
    <a:lvl9pPr marL="17549986" algn="l" defTabSz="4387495" rtl="0" eaLnBrk="1" latinLnBrk="0" hangingPunct="1">
      <a:defRPr sz="579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93" y="6378483"/>
            <a:ext cx="10056811" cy="846492"/>
          </a:xfrm>
          <a:prstGeom prst="rect">
            <a:avLst/>
          </a:prstGeom>
        </p:spPr>
        <p:txBody>
          <a:bodyPr wrap="square" lIns="228589" tIns="228589" rIns="228589" bIns="228589">
            <a:spAutoFit/>
          </a:bodyPr>
          <a:lstStyle>
            <a:lvl1pPr marL="0" indent="0">
              <a:buNone/>
              <a:defRPr sz="2501">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9" y="5548689"/>
            <a:ext cx="10048877" cy="754173"/>
          </a:xfrm>
          <a:prstGeom prst="rect">
            <a:avLst/>
          </a:prstGeom>
          <a:noFill/>
        </p:spPr>
        <p:txBody>
          <a:bodyPr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914400" y="1143002"/>
            <a:ext cx="4419600" cy="2514600"/>
          </a:xfrm>
          <a:prstGeom prst="rect">
            <a:avLst/>
          </a:prstGeom>
        </p:spPr>
        <p:txBody>
          <a:bodyPr lIns="91436" tIns="45717" rIns="91436" bIns="45717" anchor="ctr"/>
          <a:lstStyle>
            <a:lvl1pPr algn="ctr">
              <a:buNone/>
              <a:defRPr sz="3998">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2"/>
            <a:ext cx="4419600" cy="2514600"/>
          </a:xfrm>
          <a:prstGeom prst="rect">
            <a:avLst/>
          </a:prstGeom>
        </p:spPr>
        <p:txBody>
          <a:bodyPr lIns="91436" tIns="45717" rIns="91436" bIns="45717" anchor="ctr"/>
          <a:lstStyle>
            <a:lvl1pPr algn="ctr">
              <a:buNone/>
              <a:defRPr sz="3998">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922339" y="14212454"/>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9" y="6378483"/>
            <a:ext cx="10048872" cy="846492"/>
          </a:xfrm>
          <a:prstGeom prst="rect">
            <a:avLst/>
          </a:prstGeom>
        </p:spPr>
        <p:txBody>
          <a:bodyPr wrap="square" lIns="228589" tIns="228589" rIns="228589" bIns="228589">
            <a:spAutoFit/>
          </a:bodyPr>
          <a:lstStyle>
            <a:lvl1pPr marL="0" indent="0">
              <a:buNone/>
              <a:defRPr sz="2501">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5548689"/>
            <a:ext cx="10048877" cy="754173"/>
          </a:xfrm>
          <a:prstGeom prst="rect">
            <a:avLst/>
          </a:prstGeom>
          <a:noFill/>
        </p:spPr>
        <p:txBody>
          <a:bodyPr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42" y="6378483"/>
            <a:ext cx="10048872" cy="846492"/>
          </a:xfrm>
          <a:prstGeom prst="rect">
            <a:avLst/>
          </a:prstGeom>
        </p:spPr>
        <p:txBody>
          <a:bodyPr wrap="square" lIns="228589" tIns="228589" rIns="228589" bIns="228589">
            <a:spAutoFit/>
          </a:bodyPr>
          <a:lstStyle>
            <a:lvl1pPr marL="0" indent="0">
              <a:buNone/>
              <a:defRPr sz="2501">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5548689"/>
            <a:ext cx="10058400" cy="754173"/>
          </a:xfrm>
          <a:prstGeom prst="rect">
            <a:avLst/>
          </a:prstGeom>
          <a:noFill/>
        </p:spPr>
        <p:txBody>
          <a:bodyPr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30" y="5548689"/>
            <a:ext cx="10047019"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30" y="6378483"/>
            <a:ext cx="10047019" cy="846492"/>
          </a:xfrm>
          <a:prstGeom prst="rect">
            <a:avLst/>
          </a:prstGeom>
        </p:spPr>
        <p:txBody>
          <a:bodyPr wrap="square" lIns="228589" tIns="228589" rIns="228589" bIns="228589">
            <a:spAutoFit/>
          </a:bodyPr>
          <a:lstStyle>
            <a:lvl1pPr marL="0" indent="0">
              <a:buNone/>
              <a:defRPr sz="2501">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30" y="14272677"/>
            <a:ext cx="10047019"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9" y="15011403"/>
            <a:ext cx="10052050" cy="846492"/>
          </a:xfrm>
          <a:prstGeom prst="rect">
            <a:avLst/>
          </a:prstGeom>
        </p:spPr>
        <p:txBody>
          <a:bodyPr wrap="square" lIns="228589" tIns="228589" rIns="228589" bIns="228589">
            <a:spAutoFit/>
          </a:bodyPr>
          <a:lstStyle>
            <a:lvl1pPr marL="0" indent="0">
              <a:buNone/>
              <a:defRPr sz="2501">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30" y="25679341"/>
            <a:ext cx="10047019"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9" y="26433449"/>
            <a:ext cx="10052050" cy="846492"/>
          </a:xfrm>
          <a:prstGeom prst="rect">
            <a:avLst/>
          </a:prstGeom>
        </p:spPr>
        <p:txBody>
          <a:bodyPr wrap="square" lIns="228589" tIns="228589" rIns="228589" bIns="228589">
            <a:spAutoFit/>
          </a:bodyPr>
          <a:lstStyle>
            <a:lvl1pPr marL="0" indent="0">
              <a:buNone/>
              <a:defRPr sz="2501">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904193" y="14951556"/>
            <a:ext cx="10056811" cy="846492"/>
          </a:xfrm>
          <a:prstGeom prst="rect">
            <a:avLst/>
          </a:prstGeom>
        </p:spPr>
        <p:txBody>
          <a:bodyPr wrap="square" lIns="228589" tIns="228589" rIns="228589" bIns="228589">
            <a:spAutoFit/>
          </a:bodyPr>
          <a:lstStyle>
            <a:lvl1pPr marL="0" indent="0">
              <a:buNone/>
              <a:defRPr sz="2501">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5932593" y="3383947"/>
            <a:ext cx="31998970"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103787"/>
            <a:ext cx="31998970" cy="1280160"/>
          </a:xfrm>
          <a:prstGeom prst="rect">
            <a:avLst/>
          </a:prstGeom>
        </p:spPr>
        <p:txBody>
          <a:bodyPr anchor="t" anchorCtr="1">
            <a:normAutofit/>
          </a:bodyPr>
          <a:lstStyle>
            <a:lvl1pPr algn="ctr">
              <a:buFontTx/>
              <a:buNone/>
              <a:defRPr sz="8798">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465816"/>
            <a:ext cx="31998970" cy="1637971"/>
          </a:xfrm>
          <a:prstGeom prst="rect">
            <a:avLst/>
          </a:prstGeom>
        </p:spPr>
        <p:txBody>
          <a:bodyPr anchor="t" anchorCtr="1">
            <a:normAutofit/>
          </a:bodyPr>
          <a:lstStyle>
            <a:lvl1pPr algn="ctr">
              <a:buFontTx/>
              <a:buNone/>
              <a:defRPr sz="11496">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7"/>
            <a:ext cx="13591277" cy="862073"/>
          </a:xfrm>
          <a:prstGeom prst="rect">
            <a:avLst/>
          </a:prstGeom>
        </p:spPr>
        <p:txBody>
          <a:bodyPr wrap="square" lIns="228589" tIns="228589" rIns="228589" bIns="228589">
            <a:spAutoFit/>
          </a:bodyPr>
          <a:lstStyle>
            <a:lvl1pPr marL="342857" indent="-342857">
              <a:buNone/>
              <a:defRPr sz="2602">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2" y="5431936"/>
            <a:ext cx="13573128"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914400" y="1143002"/>
            <a:ext cx="4419600" cy="2514600"/>
          </a:xfrm>
          <a:prstGeom prst="rect">
            <a:avLst/>
          </a:prstGeom>
        </p:spPr>
        <p:txBody>
          <a:bodyPr lIns="91436" tIns="45717" rIns="91436" bIns="45717" anchor="ctr"/>
          <a:lstStyle>
            <a:lvl1pPr algn="ctr">
              <a:buNone/>
              <a:defRPr sz="3998">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2"/>
            <a:ext cx="4419600" cy="2514600"/>
          </a:xfrm>
          <a:prstGeom prst="rect">
            <a:avLst/>
          </a:prstGeom>
        </p:spPr>
        <p:txBody>
          <a:bodyPr lIns="91436" tIns="45717" rIns="91436" bIns="45717" anchor="ctr"/>
          <a:lstStyle>
            <a:lvl1pPr algn="ctr">
              <a:buNone/>
              <a:defRPr sz="3998">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922341" y="18240479"/>
            <a:ext cx="13592866" cy="862073"/>
          </a:xfrm>
          <a:prstGeom prst="rect">
            <a:avLst/>
          </a:prstGeom>
        </p:spPr>
        <p:txBody>
          <a:bodyPr wrap="square" lIns="228589" tIns="228589" rIns="228589" bIns="228589">
            <a:spAutoFit/>
          </a:bodyPr>
          <a:lstStyle>
            <a:lvl1pPr marL="342857" indent="-342857">
              <a:buNone/>
              <a:defRPr sz="2602">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2" y="17409172"/>
            <a:ext cx="13573123"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9" y="21595086"/>
            <a:ext cx="13571534" cy="862073"/>
          </a:xfrm>
          <a:prstGeom prst="rect">
            <a:avLst/>
          </a:prstGeom>
        </p:spPr>
        <p:txBody>
          <a:bodyPr wrap="square" lIns="228589" tIns="228589" rIns="228589" bIns="228589">
            <a:spAutoFit/>
          </a:bodyPr>
          <a:lstStyle>
            <a:lvl1pPr marL="342857" indent="-342857">
              <a:buNone/>
              <a:defRPr sz="2602">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9" y="20739604"/>
            <a:ext cx="13571534"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9" y="6295357"/>
            <a:ext cx="13571534" cy="862073"/>
          </a:xfrm>
          <a:prstGeom prst="rect">
            <a:avLst/>
          </a:prstGeom>
        </p:spPr>
        <p:txBody>
          <a:bodyPr wrap="square" lIns="228589" tIns="228589" rIns="228589" bIns="228589">
            <a:spAutoFit/>
          </a:bodyPr>
          <a:lstStyle>
            <a:lvl1pPr marL="342857" indent="-342857">
              <a:buNone/>
              <a:defRPr sz="2602">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9" y="5431936"/>
            <a:ext cx="13579474"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5" y="5431936"/>
            <a:ext cx="13576027"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5" y="6295357"/>
            <a:ext cx="13576027" cy="862073"/>
          </a:xfrm>
          <a:prstGeom prst="rect">
            <a:avLst/>
          </a:prstGeom>
        </p:spPr>
        <p:txBody>
          <a:bodyPr wrap="square" lIns="228589" tIns="228589" rIns="228589" bIns="228589">
            <a:spAutoFit/>
          </a:bodyPr>
          <a:lstStyle>
            <a:lvl1pPr marL="342857" indent="-342857">
              <a:buNone/>
              <a:defRPr sz="2602">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5" y="17377065"/>
            <a:ext cx="13576027"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2" y="18157353"/>
            <a:ext cx="13581062" cy="862073"/>
          </a:xfrm>
          <a:prstGeom prst="rect">
            <a:avLst/>
          </a:prstGeom>
        </p:spPr>
        <p:txBody>
          <a:bodyPr wrap="square" lIns="228589" tIns="228589" rIns="228589" bIns="228589">
            <a:spAutoFit/>
          </a:bodyPr>
          <a:lstStyle>
            <a:lvl1pPr marL="342857" indent="-342857">
              <a:buNone/>
              <a:defRPr sz="2602">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5" y="25845597"/>
            <a:ext cx="13576027"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3" y="26625894"/>
            <a:ext cx="13581062" cy="862073"/>
          </a:xfrm>
          <a:prstGeom prst="rect">
            <a:avLst/>
          </a:prstGeom>
        </p:spPr>
        <p:txBody>
          <a:bodyPr wrap="square" lIns="228589" tIns="228589" rIns="228589" bIns="228589">
            <a:spAutoFit/>
          </a:bodyPr>
          <a:lstStyle>
            <a:lvl1pPr marL="342857" indent="-342857">
              <a:buNone/>
              <a:defRPr sz="2602">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Type in or paste your text here</a:t>
            </a:r>
            <a:endParaRPr lang="en-US" dirty="0"/>
          </a:p>
        </p:txBody>
      </p:sp>
      <p:sp>
        <p:nvSpPr>
          <p:cNvPr id="71" name="Text Placeholder 5"/>
          <p:cNvSpPr>
            <a:spLocks noGrp="1"/>
          </p:cNvSpPr>
          <p:nvPr>
            <p:ph type="body" sz="quarter" idx="95" hasCustomPrompt="1"/>
          </p:nvPr>
        </p:nvSpPr>
        <p:spPr>
          <a:xfrm>
            <a:off x="-13906855" y="17032144"/>
            <a:ext cx="13555387"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13930308" y="20388306"/>
            <a:ext cx="13578840" cy="862073"/>
          </a:xfrm>
          <a:prstGeom prst="rect">
            <a:avLst/>
          </a:prstGeom>
        </p:spPr>
        <p:txBody>
          <a:bodyPr wrap="square" lIns="228589" tIns="228589" rIns="228589" bIns="228589">
            <a:spAutoFit/>
          </a:bodyPr>
          <a:lstStyle>
            <a:lvl1pPr marL="0" indent="0">
              <a:buNone/>
              <a:defRPr sz="2602"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13930308" y="20388306"/>
            <a:ext cx="13578840" cy="862073"/>
          </a:xfrm>
          <a:prstGeom prst="rect">
            <a:avLst/>
          </a:prstGeom>
        </p:spPr>
        <p:txBody>
          <a:bodyPr wrap="square" lIns="228589" tIns="228589" rIns="228589" bIns="228589">
            <a:spAutoFit/>
          </a:bodyPr>
          <a:lstStyle>
            <a:lvl1pPr marL="0" indent="0">
              <a:buNone/>
              <a:defRPr sz="2602"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13930308" y="20388306"/>
            <a:ext cx="13578840" cy="862073"/>
          </a:xfrm>
          <a:prstGeom prst="rect">
            <a:avLst/>
          </a:prstGeom>
        </p:spPr>
        <p:txBody>
          <a:bodyPr wrap="square" lIns="228589" tIns="228589" rIns="228589" bIns="228589">
            <a:spAutoFit/>
          </a:bodyPr>
          <a:lstStyle>
            <a:lvl1pPr marL="0" indent="0">
              <a:buNone/>
              <a:defRPr sz="2602"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13930308" y="20388306"/>
            <a:ext cx="13578840" cy="862073"/>
          </a:xfrm>
          <a:prstGeom prst="rect">
            <a:avLst/>
          </a:prstGeom>
        </p:spPr>
        <p:txBody>
          <a:bodyPr wrap="square" lIns="228589" tIns="228589" rIns="228589" bIns="228589">
            <a:spAutoFit/>
          </a:bodyPr>
          <a:lstStyle>
            <a:lvl1pPr marL="0" indent="0">
              <a:buNone/>
              <a:defRPr sz="2602"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13930308" y="20388306"/>
            <a:ext cx="13578840" cy="862073"/>
          </a:xfrm>
          <a:prstGeom prst="rect">
            <a:avLst/>
          </a:prstGeom>
        </p:spPr>
        <p:txBody>
          <a:bodyPr wrap="square" lIns="228589" tIns="228589" rIns="228589" bIns="228589">
            <a:spAutoFit/>
          </a:bodyPr>
          <a:lstStyle>
            <a:lvl1pPr marL="0" indent="0">
              <a:buNone/>
              <a:defRPr sz="2602"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13930308" y="20388306"/>
            <a:ext cx="13578840" cy="862073"/>
          </a:xfrm>
          <a:prstGeom prst="rect">
            <a:avLst/>
          </a:prstGeom>
        </p:spPr>
        <p:txBody>
          <a:bodyPr wrap="square" lIns="228589" tIns="228589" rIns="228589" bIns="228589">
            <a:spAutoFit/>
          </a:bodyPr>
          <a:lstStyle>
            <a:lvl1pPr marL="0" indent="0">
              <a:buNone/>
              <a:defRPr sz="2602"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13930308" y="20388306"/>
            <a:ext cx="13578840" cy="862073"/>
          </a:xfrm>
          <a:prstGeom prst="rect">
            <a:avLst/>
          </a:prstGeom>
        </p:spPr>
        <p:txBody>
          <a:bodyPr wrap="square" lIns="228589" tIns="228589" rIns="228589" bIns="228589">
            <a:spAutoFit/>
          </a:bodyPr>
          <a:lstStyle>
            <a:lvl1pPr marL="0" indent="0">
              <a:buNone/>
              <a:defRPr sz="2602"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13930308" y="20388306"/>
            <a:ext cx="13578840" cy="862073"/>
          </a:xfrm>
          <a:prstGeom prst="rect">
            <a:avLst/>
          </a:prstGeom>
        </p:spPr>
        <p:txBody>
          <a:bodyPr wrap="square" lIns="228589" tIns="228589" rIns="228589" bIns="228589">
            <a:spAutoFit/>
          </a:bodyPr>
          <a:lstStyle>
            <a:lvl1pPr marL="0" indent="0">
              <a:buNone/>
              <a:defRPr sz="2602"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13930308" y="20388306"/>
            <a:ext cx="13578840" cy="862073"/>
          </a:xfrm>
          <a:prstGeom prst="rect">
            <a:avLst/>
          </a:prstGeom>
        </p:spPr>
        <p:txBody>
          <a:bodyPr wrap="square" lIns="228589" tIns="228589" rIns="228589" bIns="228589">
            <a:spAutoFit/>
          </a:bodyPr>
          <a:lstStyle>
            <a:lvl1pPr marL="0" indent="0">
              <a:buNone/>
              <a:defRPr sz="2602"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13930308" y="20388306"/>
            <a:ext cx="13578840" cy="862073"/>
          </a:xfrm>
          <a:prstGeom prst="rect">
            <a:avLst/>
          </a:prstGeom>
        </p:spPr>
        <p:txBody>
          <a:bodyPr wrap="square" lIns="228589" tIns="228589" rIns="228589" bIns="228589">
            <a:spAutoFit/>
          </a:bodyPr>
          <a:lstStyle>
            <a:lvl1pPr marL="0" indent="0">
              <a:buNone/>
              <a:defRPr sz="2602"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13930308" y="20388306"/>
            <a:ext cx="13578840" cy="862073"/>
          </a:xfrm>
          <a:prstGeom prst="rect">
            <a:avLst/>
          </a:prstGeom>
        </p:spPr>
        <p:txBody>
          <a:bodyPr wrap="square" lIns="228589" tIns="228589" rIns="228589" bIns="228589">
            <a:spAutoFit/>
          </a:bodyPr>
          <a:lstStyle>
            <a:lvl1pPr marL="0" indent="0">
              <a:buNone/>
              <a:defRPr sz="2602" baseline="0">
                <a:solidFill>
                  <a:schemeClr val="accent5">
                    <a:lumMod val="50000"/>
                  </a:schemeClr>
                </a:solidFill>
                <a:latin typeface="Times New Roman" pitchFamily="18" charset="0"/>
                <a:cs typeface="Times New Roman" pitchFamily="18"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10917137" y="25063838"/>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10917137" y="25063838"/>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10917137" y="25063838"/>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10917137" y="25063838"/>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10917137" y="25063838"/>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10917137" y="25063838"/>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10917137" y="25063838"/>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10917137" y="25063838"/>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10917137" y="25063838"/>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10917137" y="25063838"/>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10917137" y="25063838"/>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13906855" y="17032144"/>
            <a:ext cx="13555387"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13906855" y="17032144"/>
            <a:ext cx="13555387"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13906855" y="17032144"/>
            <a:ext cx="13555387"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13906855" y="17032144"/>
            <a:ext cx="13555387"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13906855" y="17032144"/>
            <a:ext cx="13555387"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13906855" y="17032144"/>
            <a:ext cx="13555387"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13906855" y="17032144"/>
            <a:ext cx="13555387"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13906855" y="17032144"/>
            <a:ext cx="13555387"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13906855" y="17032144"/>
            <a:ext cx="13555387"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13906855" y="17032144"/>
            <a:ext cx="13555387"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13906855" y="17032144"/>
            <a:ext cx="13555387"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13906855" y="17032144"/>
            <a:ext cx="13555387"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13906855" y="17032144"/>
            <a:ext cx="13555387"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13906858" y="17032144"/>
            <a:ext cx="13569696"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76"/>
          <p:cNvSpPr>
            <a:spLocks noGrp="1"/>
          </p:cNvSpPr>
          <p:nvPr>
            <p:ph type="body" sz="quarter" idx="150" hasCustomPrompt="1"/>
          </p:nvPr>
        </p:nvSpPr>
        <p:spPr>
          <a:xfrm>
            <a:off x="5932593" y="3383947"/>
            <a:ext cx="31998970"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70" cy="1280160"/>
          </a:xfrm>
          <a:prstGeom prst="rect">
            <a:avLst/>
          </a:prstGeom>
        </p:spPr>
        <p:txBody>
          <a:bodyPr anchor="t" anchorCtr="1">
            <a:normAutofit/>
          </a:bodyPr>
          <a:lstStyle>
            <a:lvl1pPr algn="ctr">
              <a:buFontTx/>
              <a:buNone/>
              <a:defRPr sz="8798">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6"/>
            <a:ext cx="31998970" cy="1637971"/>
          </a:xfrm>
          <a:prstGeom prst="rect">
            <a:avLst/>
          </a:prstGeom>
        </p:spPr>
        <p:txBody>
          <a:bodyPr anchor="t" anchorCtr="1">
            <a:normAutofit/>
          </a:bodyPr>
          <a:lstStyle>
            <a:lvl1pPr algn="ctr">
              <a:buFontTx/>
              <a:buNone/>
              <a:defRPr sz="11496">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93" y="6212225"/>
            <a:ext cx="10056811" cy="846492"/>
          </a:xfrm>
          <a:prstGeom prst="rect">
            <a:avLst/>
          </a:prstGeom>
        </p:spPr>
        <p:txBody>
          <a:bodyPr wrap="square" lIns="228589" tIns="228589" rIns="228589" bIns="228589">
            <a:spAutoFit/>
          </a:bodyPr>
          <a:lstStyle>
            <a:lvl1pPr marL="342857" indent="-342857">
              <a:buNone/>
              <a:defRPr sz="2501">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39" y="5348805"/>
            <a:ext cx="10048877" cy="754173"/>
          </a:xfrm>
          <a:prstGeom prst="rect">
            <a:avLst/>
          </a:prstGeom>
          <a:noFill/>
        </p:spPr>
        <p:txBody>
          <a:bodyPr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add) INTRODUCTION or ABSTRACT</a:t>
            </a:r>
            <a:endParaRPr lang="en-US" dirty="0"/>
          </a:p>
        </p:txBody>
      </p:sp>
      <p:sp>
        <p:nvSpPr>
          <p:cNvPr id="14" name="Picture Placeholder 13"/>
          <p:cNvSpPr>
            <a:spLocks noGrp="1"/>
          </p:cNvSpPr>
          <p:nvPr>
            <p:ph type="pic" sz="quarter" idx="15" hasCustomPrompt="1"/>
          </p:nvPr>
        </p:nvSpPr>
        <p:spPr>
          <a:xfrm>
            <a:off x="914400" y="1143002"/>
            <a:ext cx="4419600" cy="2514600"/>
          </a:xfrm>
          <a:prstGeom prst="rect">
            <a:avLst/>
          </a:prstGeom>
        </p:spPr>
        <p:txBody>
          <a:bodyPr lIns="91436" tIns="45717" rIns="91436" bIns="45717" anchor="ctr"/>
          <a:lstStyle>
            <a:lvl1pPr algn="ctr">
              <a:buNone/>
              <a:defRPr sz="3998">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38557200" y="1219202"/>
            <a:ext cx="4419600" cy="2514600"/>
          </a:xfrm>
          <a:prstGeom prst="rect">
            <a:avLst/>
          </a:prstGeom>
        </p:spPr>
        <p:txBody>
          <a:bodyPr lIns="91436" tIns="45717" rIns="91436" bIns="45717" anchor="ctr"/>
          <a:lstStyle>
            <a:lvl1pPr algn="ctr">
              <a:buNone/>
              <a:defRPr sz="3998">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902597" y="15043764"/>
            <a:ext cx="10058400" cy="846492"/>
          </a:xfrm>
          <a:prstGeom prst="rect">
            <a:avLst/>
          </a:prstGeom>
        </p:spPr>
        <p:txBody>
          <a:bodyPr wrap="square" lIns="228589" tIns="228589" rIns="228589" bIns="228589">
            <a:spAutoFit/>
          </a:bodyPr>
          <a:lstStyle>
            <a:lvl1pPr marL="342857" indent="-342857">
              <a:buNone/>
              <a:defRPr sz="2501">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4212454"/>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4" y="6204291"/>
            <a:ext cx="20720050" cy="846492"/>
          </a:xfrm>
          <a:prstGeom prst="rect">
            <a:avLst/>
          </a:prstGeom>
        </p:spPr>
        <p:txBody>
          <a:bodyPr wrap="square" lIns="228589" tIns="228589" rIns="228589" bIns="228589">
            <a:spAutoFit/>
          </a:bodyPr>
          <a:lstStyle>
            <a:lvl1pPr marL="342857" indent="-342857">
              <a:buNone/>
              <a:defRPr sz="2501">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9" y="5348805"/>
            <a:ext cx="20720050"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11587169" y="21896542"/>
            <a:ext cx="20720050" cy="846492"/>
          </a:xfrm>
          <a:prstGeom prst="rect">
            <a:avLst/>
          </a:prstGeom>
        </p:spPr>
        <p:txBody>
          <a:bodyPr wrap="square" lIns="228589" tIns="228589" rIns="228589" bIns="228589">
            <a:spAutoFit/>
          </a:bodyPr>
          <a:lstStyle>
            <a:lvl1pPr marL="342857" indent="-342857">
              <a:buNone/>
              <a:defRPr sz="2501">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4" y="21074685"/>
            <a:ext cx="20720050"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9" y="5348805"/>
            <a:ext cx="10047019"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9" y="6212225"/>
            <a:ext cx="10047019" cy="846492"/>
          </a:xfrm>
          <a:prstGeom prst="rect">
            <a:avLst/>
          </a:prstGeom>
        </p:spPr>
        <p:txBody>
          <a:bodyPr wrap="square" lIns="228589" tIns="228589" rIns="228589" bIns="228589">
            <a:spAutoFit/>
          </a:bodyPr>
          <a:lstStyle>
            <a:lvl1pPr marL="342857" indent="-342857">
              <a:buNone/>
              <a:defRPr sz="2501">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9" y="14272677"/>
            <a:ext cx="10047019"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8" y="15011403"/>
            <a:ext cx="10052050" cy="846492"/>
          </a:xfrm>
          <a:prstGeom prst="rect">
            <a:avLst/>
          </a:prstGeom>
        </p:spPr>
        <p:txBody>
          <a:bodyPr wrap="square" lIns="228589" tIns="228589" rIns="228589" bIns="228589">
            <a:spAutoFit/>
          </a:bodyPr>
          <a:lstStyle>
            <a:lvl1pPr marL="342857" indent="-342857">
              <a:buNone/>
              <a:defRPr sz="2501">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9" y="25669815"/>
            <a:ext cx="10047019"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8" y="26436775"/>
            <a:ext cx="10052050" cy="846492"/>
          </a:xfrm>
          <a:prstGeom prst="rect">
            <a:avLst/>
          </a:prstGeom>
        </p:spPr>
        <p:txBody>
          <a:bodyPr wrap="square" lIns="228589" tIns="228589" rIns="228589" bIns="228589">
            <a:spAutoFit/>
          </a:bodyPr>
          <a:lstStyle>
            <a:lvl1pPr marL="342857" indent="-342857">
              <a:buNone/>
              <a:defRPr sz="2501">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Enter your text here</a:t>
            </a:r>
            <a:endParaRPr lang="en-US" dirty="0"/>
          </a:p>
        </p:txBody>
      </p:sp>
      <p:sp>
        <p:nvSpPr>
          <p:cNvPr id="71" name="Text Placeholder 5"/>
          <p:cNvSpPr>
            <a:spLocks noGrp="1"/>
          </p:cNvSpPr>
          <p:nvPr>
            <p:ph type="body" sz="quarter" idx="95"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3"/>
          <p:cNvSpPr>
            <a:spLocks noGrp="1"/>
          </p:cNvSpPr>
          <p:nvPr>
            <p:ph type="body" sz="quarter" idx="107"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73" name="Text Placeholder 3"/>
          <p:cNvSpPr>
            <a:spLocks noGrp="1"/>
          </p:cNvSpPr>
          <p:nvPr>
            <p:ph type="body" sz="quarter" idx="116"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74" name="Text Placeholder 3"/>
          <p:cNvSpPr>
            <a:spLocks noGrp="1"/>
          </p:cNvSpPr>
          <p:nvPr>
            <p:ph type="body" sz="quarter" idx="117"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75" name="Text Placeholder 3"/>
          <p:cNvSpPr>
            <a:spLocks noGrp="1"/>
          </p:cNvSpPr>
          <p:nvPr>
            <p:ph type="body" sz="quarter" idx="118"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76" name="Text Placeholder 3"/>
          <p:cNvSpPr>
            <a:spLocks noGrp="1"/>
          </p:cNvSpPr>
          <p:nvPr>
            <p:ph type="body" sz="quarter" idx="119"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77" name="Text Placeholder 3"/>
          <p:cNvSpPr>
            <a:spLocks noGrp="1"/>
          </p:cNvSpPr>
          <p:nvPr>
            <p:ph type="body" sz="quarter" idx="120"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21"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22"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23"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4"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5" hasCustomPrompt="1"/>
          </p:nvPr>
        </p:nvSpPr>
        <p:spPr>
          <a:xfrm>
            <a:off x="-10408279" y="21259803"/>
            <a:ext cx="10056811" cy="846492"/>
          </a:xfrm>
          <a:prstGeom prst="rect">
            <a:avLst/>
          </a:prstGeom>
        </p:spPr>
        <p:txBody>
          <a:bodyPr wrap="square" lIns="228589" tIns="228589" rIns="228589" bIns="228589">
            <a:spAutoFit/>
          </a:bodyPr>
          <a:lstStyle>
            <a:lvl1pPr marL="0" indent="0">
              <a:buNone/>
              <a:defRPr sz="2501" baseline="0">
                <a:latin typeface="Trebuchet MS" pitchFamily="34" charset="0"/>
              </a:defRPr>
            </a:lvl1pPr>
            <a:lvl2pPr marL="1485706" indent="-571423">
              <a:defRPr sz="2501">
                <a:latin typeface="Trebuchet MS" pitchFamily="34" charset="0"/>
              </a:defRPr>
            </a:lvl2pPr>
            <a:lvl3pPr marL="2057134" indent="-571423">
              <a:defRPr sz="2501">
                <a:latin typeface="Trebuchet MS" pitchFamily="34" charset="0"/>
              </a:defRPr>
            </a:lvl3pPr>
            <a:lvl4pPr marL="2685701" indent="-628567">
              <a:defRPr sz="2501">
                <a:latin typeface="Trebuchet MS" pitchFamily="34" charset="0"/>
              </a:defRPr>
            </a:lvl4pPr>
            <a:lvl5pPr marL="3142841" indent="-457140">
              <a:defRPr sz="2501">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30"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1"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32"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33"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4"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5" hasCustomPrompt="1"/>
          </p:nvPr>
        </p:nvSpPr>
        <p:spPr>
          <a:xfrm>
            <a:off x="-9326878" y="25313640"/>
            <a:ext cx="7909560" cy="4840109"/>
          </a:xfrm>
          <a:prstGeom prst="rect">
            <a:avLst/>
          </a:prstGeom>
          <a:solidFill>
            <a:schemeClr val="bg2"/>
          </a:solidFill>
          <a:ln>
            <a:solidFill>
              <a:schemeClr val="tx2"/>
            </a:solidFill>
          </a:ln>
          <a:effectLst/>
        </p:spPr>
        <p:txBody>
          <a:bodyPr lIns="91436" tIns="45717" rIns="91436" bIns="45717" anchor="ctr"/>
          <a:lstStyle>
            <a:lvl1pPr marL="0" indent="0" algn="ctr">
              <a:buNone/>
              <a:defRPr sz="3998" b="0" baseline="0">
                <a:solidFill>
                  <a:schemeClr val="tx2"/>
                </a:solidFill>
              </a:defRPr>
            </a:lvl1pPr>
          </a:lstStyle>
          <a:p>
            <a:r>
              <a:rPr lang="en-US" dirty="0" smtClean="0"/>
              <a:t>PICTURE PLACEHOLDER</a:t>
            </a:r>
            <a:endParaRPr lang="en-US" dirty="0"/>
          </a:p>
        </p:txBody>
      </p:sp>
      <p:sp>
        <p:nvSpPr>
          <p:cNvPr id="94" name="Text Placeholder 5"/>
          <p:cNvSpPr>
            <a:spLocks noGrp="1"/>
          </p:cNvSpPr>
          <p:nvPr>
            <p:ph type="body" sz="quarter" idx="136"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95" name="Text Placeholder 5"/>
          <p:cNvSpPr>
            <a:spLocks noGrp="1"/>
          </p:cNvSpPr>
          <p:nvPr>
            <p:ph type="body" sz="quarter" idx="137"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96" name="Text Placeholder 5"/>
          <p:cNvSpPr>
            <a:spLocks noGrp="1"/>
          </p:cNvSpPr>
          <p:nvPr>
            <p:ph type="body" sz="quarter" idx="138"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97" name="Text Placeholder 5"/>
          <p:cNvSpPr>
            <a:spLocks noGrp="1"/>
          </p:cNvSpPr>
          <p:nvPr>
            <p:ph type="body" sz="quarter" idx="139"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98" name="Text Placeholder 5"/>
          <p:cNvSpPr>
            <a:spLocks noGrp="1"/>
          </p:cNvSpPr>
          <p:nvPr>
            <p:ph type="body" sz="quarter" idx="140"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99" name="Text Placeholder 5"/>
          <p:cNvSpPr>
            <a:spLocks noGrp="1"/>
          </p:cNvSpPr>
          <p:nvPr>
            <p:ph type="body" sz="quarter" idx="141"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100" name="Text Placeholder 5"/>
          <p:cNvSpPr>
            <a:spLocks noGrp="1"/>
          </p:cNvSpPr>
          <p:nvPr>
            <p:ph type="body" sz="quarter" idx="142"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101" name="Text Placeholder 5"/>
          <p:cNvSpPr>
            <a:spLocks noGrp="1"/>
          </p:cNvSpPr>
          <p:nvPr>
            <p:ph type="body" sz="quarter" idx="143"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102" name="Text Placeholder 5"/>
          <p:cNvSpPr>
            <a:spLocks noGrp="1"/>
          </p:cNvSpPr>
          <p:nvPr>
            <p:ph type="body" sz="quarter" idx="144"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103" name="Text Placeholder 5"/>
          <p:cNvSpPr>
            <a:spLocks noGrp="1"/>
          </p:cNvSpPr>
          <p:nvPr>
            <p:ph type="body" sz="quarter" idx="145"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104" name="Text Placeholder 5"/>
          <p:cNvSpPr>
            <a:spLocks noGrp="1"/>
          </p:cNvSpPr>
          <p:nvPr>
            <p:ph type="body" sz="quarter" idx="146"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105" name="Text Placeholder 5"/>
          <p:cNvSpPr>
            <a:spLocks noGrp="1"/>
          </p:cNvSpPr>
          <p:nvPr>
            <p:ph type="body" sz="quarter" idx="147"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106" name="Text Placeholder 5"/>
          <p:cNvSpPr>
            <a:spLocks noGrp="1"/>
          </p:cNvSpPr>
          <p:nvPr>
            <p:ph type="body" sz="quarter" idx="148"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107" name="Text Placeholder 5"/>
          <p:cNvSpPr>
            <a:spLocks noGrp="1"/>
          </p:cNvSpPr>
          <p:nvPr>
            <p:ph type="body" sz="quarter" idx="149" hasCustomPrompt="1"/>
          </p:nvPr>
        </p:nvSpPr>
        <p:spPr>
          <a:xfrm>
            <a:off x="-10408282" y="18287942"/>
            <a:ext cx="10050461" cy="754173"/>
          </a:xfrm>
          <a:prstGeom prst="rect">
            <a:avLst/>
          </a:prstGeom>
          <a:noFill/>
        </p:spPr>
        <p:txBody>
          <a:bodyPr wrap="square" lIns="91436" tIns="91436" rIns="91436" bIns="91436" anchor="ctr" anchorCtr="0">
            <a:spAutoFit/>
          </a:bodyPr>
          <a:lstStyle>
            <a:lvl1pPr algn="ctr">
              <a:buNone/>
              <a:defRPr sz="3701"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76"/>
          <p:cNvSpPr>
            <a:spLocks noGrp="1"/>
          </p:cNvSpPr>
          <p:nvPr>
            <p:ph type="body" sz="quarter" idx="150" hasCustomPrompt="1"/>
          </p:nvPr>
        </p:nvSpPr>
        <p:spPr>
          <a:xfrm>
            <a:off x="5932593" y="3383947"/>
            <a:ext cx="31998970" cy="1280160"/>
          </a:xfrm>
          <a:prstGeom prst="rect">
            <a:avLst/>
          </a:prstGeom>
        </p:spPr>
        <p:txBody>
          <a:bodyPr>
            <a:normAutofit/>
          </a:bodyPr>
          <a:lstStyle>
            <a:lvl1pPr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5932593" y="2103787"/>
            <a:ext cx="31998970" cy="1280160"/>
          </a:xfrm>
          <a:prstGeom prst="rect">
            <a:avLst/>
          </a:prstGeom>
        </p:spPr>
        <p:txBody>
          <a:bodyPr anchor="t" anchorCtr="1">
            <a:normAutofit/>
          </a:bodyPr>
          <a:lstStyle>
            <a:lvl1pPr algn="ctr">
              <a:buFontTx/>
              <a:buNone/>
              <a:defRPr sz="8798">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5932593" y="465816"/>
            <a:ext cx="31998970" cy="1637971"/>
          </a:xfrm>
          <a:prstGeom prst="rect">
            <a:avLst/>
          </a:prstGeom>
        </p:spPr>
        <p:txBody>
          <a:bodyPr anchor="t" anchorCtr="1">
            <a:normAutofit/>
          </a:bodyPr>
          <a:lstStyle>
            <a:lvl1pPr algn="ctr">
              <a:buFontTx/>
              <a:buNone/>
              <a:defRPr sz="11496">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0" name="Rectangle 19"/>
          <p:cNvSpPr/>
          <p:nvPr/>
        </p:nvSpPr>
        <p:spPr>
          <a:xfrm>
            <a:off x="44222126" y="0"/>
            <a:ext cx="10050461"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0" tIns="365741" rIns="182870" bIns="182870" rtlCol="0" anchor="t" anchorCtr="0"/>
          <a:lstStyle/>
          <a:p>
            <a:pPr algn="ctr"/>
            <a:r>
              <a:rPr lang="en-US" sz="3998" b="1" dirty="0" smtClean="0">
                <a:solidFill>
                  <a:schemeClr val="bg1"/>
                </a:solidFill>
                <a:latin typeface="Trebuchet MS" pitchFamily="34" charset="0"/>
              </a:rPr>
              <a:t>QUICK</a:t>
            </a:r>
            <a:r>
              <a:rPr lang="en-US" sz="3998" b="1" baseline="0" dirty="0" smtClean="0">
                <a:solidFill>
                  <a:schemeClr val="bg1"/>
                </a:solidFill>
                <a:latin typeface="Trebuchet MS" pitchFamily="34" charset="0"/>
              </a:rPr>
              <a:t> TIPS</a:t>
            </a:r>
            <a:endParaRPr lang="en-US" sz="3998" b="1" dirty="0" smtClean="0">
              <a:solidFill>
                <a:schemeClr val="bg1"/>
              </a:solidFill>
              <a:latin typeface="Trebuchet MS" pitchFamily="34" charset="0"/>
            </a:endParaRPr>
          </a:p>
          <a:p>
            <a:pPr algn="ctr"/>
            <a:r>
              <a:rPr lang="en-US" sz="3998" b="1" dirty="0" smtClean="0">
                <a:solidFill>
                  <a:srgbClr val="FFFF00"/>
                </a:solidFill>
                <a:latin typeface="Trebuchet MS" pitchFamily="34" charset="0"/>
              </a:rPr>
              <a:t>(--THIS SECTION DOES NOT PRINT--)</a:t>
            </a:r>
          </a:p>
          <a:p>
            <a:pPr algn="ctr"/>
            <a:endParaRPr lang="en-US" sz="3202" b="1" dirty="0" smtClean="0">
              <a:latin typeface="Trebuchet MS" pitchFamily="34" charset="0"/>
            </a:endParaRPr>
          </a:p>
          <a:p>
            <a:pPr defTabSz="3134530"/>
            <a:r>
              <a:rPr lang="en-US" sz="3202" dirty="0" smtClean="0">
                <a:latin typeface="Trebuchet MS" pitchFamily="34" charset="0"/>
              </a:rPr>
              <a:t>This PowerPoint</a:t>
            </a:r>
            <a:r>
              <a:rPr lang="en-US" sz="3202" baseline="0" dirty="0" smtClean="0">
                <a:latin typeface="Trebuchet MS" pitchFamily="34" charset="0"/>
              </a:rPr>
              <a:t> template requires basic PowerPoint (version 2007 or newer) skills. Below is a list of commonly asked questions specific to this template. </a:t>
            </a:r>
            <a:br>
              <a:rPr lang="en-US" sz="3202" baseline="0" dirty="0" smtClean="0">
                <a:latin typeface="Trebuchet MS" pitchFamily="34" charset="0"/>
              </a:rPr>
            </a:br>
            <a:r>
              <a:rPr lang="en-US" sz="3202" baseline="0" dirty="0" smtClean="0">
                <a:latin typeface="Trebuchet MS" pitchFamily="34" charset="0"/>
              </a:rPr>
              <a:t>If you are using an older version of PowerPoint some template features may not work properly.</a:t>
            </a:r>
            <a:endParaRPr lang="en-US" sz="3998" b="1" dirty="0" smtClean="0">
              <a:solidFill>
                <a:srgbClr val="FFFF00"/>
              </a:solidFill>
              <a:latin typeface="Trebuchet MS" pitchFamily="34" charset="0"/>
            </a:endParaRPr>
          </a:p>
          <a:p>
            <a:pPr defTabSz="3134530"/>
            <a:endParaRPr lang="en-US" sz="3998" b="1" dirty="0" smtClean="0">
              <a:solidFill>
                <a:srgbClr val="FFFF00"/>
              </a:solidFill>
              <a:latin typeface="Trebuchet MS" pitchFamily="34" charset="0"/>
            </a:endParaRPr>
          </a:p>
          <a:p>
            <a:pPr algn="ctr"/>
            <a:r>
              <a:rPr lang="en-US" sz="3998" b="1" dirty="0" smtClean="0">
                <a:solidFill>
                  <a:schemeClr val="bg1"/>
                </a:solidFill>
                <a:latin typeface="Trebuchet MS" pitchFamily="34" charset="0"/>
              </a:rPr>
              <a:t>Using the template</a:t>
            </a:r>
            <a:endParaRPr lang="en-US" sz="3998" b="1" baseline="0" dirty="0" smtClean="0">
              <a:solidFill>
                <a:schemeClr val="bg1"/>
              </a:solidFill>
              <a:latin typeface="Trebuchet MS" pitchFamily="34" charset="0"/>
            </a:endParaRPr>
          </a:p>
          <a:p>
            <a:pPr algn="ctr"/>
            <a:endParaRPr lang="en-US" sz="3202" b="1" dirty="0" smtClean="0">
              <a:solidFill>
                <a:srgbClr val="FFFF00"/>
              </a:solidFill>
              <a:latin typeface="Trebuchet MS" pitchFamily="34" charset="0"/>
            </a:endParaRPr>
          </a:p>
          <a:p>
            <a:pPr marL="0" marR="0" indent="0" algn="l" defTabSz="3134530" rtl="0" eaLnBrk="1" fontAlgn="auto" latinLnBrk="0" hangingPunct="1">
              <a:lnSpc>
                <a:spcPct val="100000"/>
              </a:lnSpc>
              <a:spcBef>
                <a:spcPts val="0"/>
              </a:spcBef>
              <a:spcAft>
                <a:spcPts val="0"/>
              </a:spcAft>
              <a:buClrTx/>
              <a:buSzTx/>
              <a:buFontTx/>
              <a:buNone/>
              <a:tabLst/>
              <a:defRPr/>
            </a:pPr>
            <a:r>
              <a:rPr lang="en-US" sz="3202" b="1" dirty="0" smtClean="0">
                <a:solidFill>
                  <a:srgbClr val="FFFF00"/>
                </a:solidFill>
                <a:latin typeface="Trebuchet MS" pitchFamily="34" charset="0"/>
              </a:rPr>
              <a:t>Verifying the quality of your graphics</a:t>
            </a:r>
          </a:p>
          <a:p>
            <a:pPr defTabSz="3134530"/>
            <a:r>
              <a:rPr lang="en-US" sz="3202" dirty="0" smtClean="0">
                <a:latin typeface="Trebuchet MS" pitchFamily="34" charset="0"/>
              </a:rPr>
              <a:t>Go to the </a:t>
            </a:r>
            <a:r>
              <a:rPr lang="en-US" sz="3202"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2" baseline="0" dirty="0" smtClean="0">
                <a:latin typeface="Trebuchet MS" pitchFamily="34" charset="0"/>
              </a:rPr>
            </a:br>
            <a:endParaRPr lang="en-US" sz="3202" baseline="0" dirty="0" smtClean="0">
              <a:latin typeface="Trebuchet MS" pitchFamily="34" charset="0"/>
            </a:endParaRPr>
          </a:p>
          <a:p>
            <a:pPr defTabSz="3134530"/>
            <a:r>
              <a:rPr lang="en-US" sz="3202" b="1" dirty="0" smtClean="0">
                <a:solidFill>
                  <a:srgbClr val="FFFF00"/>
                </a:solidFill>
                <a:latin typeface="Trebuchet MS" pitchFamily="34" charset="0"/>
              </a:rPr>
              <a:t>Using the placeholders</a:t>
            </a:r>
          </a:p>
          <a:p>
            <a:pPr defTabSz="3134530"/>
            <a:r>
              <a:rPr lang="en-US" sz="3202" baseline="0" dirty="0" smtClean="0">
                <a:latin typeface="Trebuchet MS" pitchFamily="34" charset="0"/>
              </a:rPr>
              <a:t>To add text to this template click inside a placeholder and type in or paste your text. To move a placeholder, click on it </a:t>
            </a:r>
            <a:r>
              <a:rPr lang="en-US" sz="3202" u="sng" baseline="0" dirty="0" smtClean="0">
                <a:latin typeface="Trebuchet MS" pitchFamily="34" charset="0"/>
              </a:rPr>
              <a:t>once</a:t>
            </a:r>
            <a:r>
              <a:rPr lang="en-US" sz="3202" baseline="0" dirty="0" smtClean="0">
                <a:latin typeface="Trebuchet MS" pitchFamily="34" charset="0"/>
              </a:rPr>
              <a:t> (to select it), place your cursor on its frame and your cursor will change to this symbol:         Then, click </a:t>
            </a:r>
            <a:r>
              <a:rPr lang="en-US" sz="3202" u="sng" baseline="0" dirty="0" smtClean="0">
                <a:latin typeface="Trebuchet MS" pitchFamily="34" charset="0"/>
              </a:rPr>
              <a:t>once</a:t>
            </a:r>
            <a:r>
              <a:rPr lang="en-US" sz="3202" baseline="0" dirty="0" smtClean="0">
                <a:latin typeface="Trebuchet MS" pitchFamily="34" charset="0"/>
              </a:rPr>
              <a:t> and drag it to its new location where you can resize it as needed. Additional placeholders can be found on the left side of this template.</a:t>
            </a:r>
          </a:p>
          <a:p>
            <a:pPr defTabSz="3134530"/>
            <a:endParaRPr lang="en-US" sz="3202" b="1" baseline="0" dirty="0" smtClean="0">
              <a:solidFill>
                <a:srgbClr val="FFFF00"/>
              </a:solidFill>
              <a:latin typeface="Trebuchet MS" pitchFamily="34" charset="0"/>
            </a:endParaRPr>
          </a:p>
          <a:p>
            <a:pPr defTabSz="3134530"/>
            <a:r>
              <a:rPr lang="en-US" sz="3202" b="1" baseline="0" dirty="0" smtClean="0">
                <a:solidFill>
                  <a:srgbClr val="FFFF00"/>
                </a:solidFill>
                <a:latin typeface="Trebuchet MS" pitchFamily="34" charset="0"/>
              </a:rPr>
              <a:t>Modifying the layout</a:t>
            </a:r>
          </a:p>
          <a:p>
            <a:pPr defTabSz="3134530"/>
            <a:r>
              <a:rPr lang="en-US" sz="3202" dirty="0" smtClean="0">
                <a:latin typeface="Trebuchet MS" pitchFamily="34" charset="0"/>
              </a:rPr>
              <a:t>This template has four</a:t>
            </a:r>
            <a:endParaRPr lang="en-US" sz="3202" baseline="0" dirty="0" smtClean="0">
              <a:latin typeface="Trebuchet MS" pitchFamily="34" charset="0"/>
            </a:endParaRPr>
          </a:p>
          <a:p>
            <a:pPr defTabSz="3134530"/>
            <a:r>
              <a:rPr lang="en-US" sz="3202" baseline="0" dirty="0" smtClean="0">
                <a:latin typeface="Trebuchet MS" pitchFamily="34" charset="0"/>
              </a:rPr>
              <a:t>different column layouts. </a:t>
            </a:r>
          </a:p>
          <a:p>
            <a:pPr defTabSz="3134530"/>
            <a:r>
              <a:rPr lang="en-US" sz="3202" u="sng" baseline="0" dirty="0" smtClean="0">
                <a:latin typeface="Trebuchet MS" pitchFamily="34" charset="0"/>
              </a:rPr>
              <a:t>Right-click</a:t>
            </a:r>
            <a:r>
              <a:rPr lang="en-US" sz="3202" baseline="0" dirty="0" smtClean="0">
                <a:latin typeface="Trebuchet MS" pitchFamily="34" charset="0"/>
              </a:rPr>
              <a:t> your mouse</a:t>
            </a:r>
          </a:p>
          <a:p>
            <a:pPr defTabSz="3134530"/>
            <a:r>
              <a:rPr lang="en-US" sz="3202" baseline="0" dirty="0" smtClean="0">
                <a:latin typeface="Trebuchet MS" pitchFamily="34" charset="0"/>
              </a:rPr>
              <a:t>on the background and </a:t>
            </a:r>
          </a:p>
          <a:p>
            <a:pPr defTabSz="3134530"/>
            <a:r>
              <a:rPr lang="en-US" sz="3202" baseline="0" dirty="0" smtClean="0">
                <a:latin typeface="Trebuchet MS" pitchFamily="34" charset="0"/>
              </a:rPr>
              <a:t>click on “Layout” to see </a:t>
            </a:r>
          </a:p>
          <a:p>
            <a:pPr defTabSz="3134530"/>
            <a:r>
              <a:rPr lang="en-US" sz="3202" baseline="0" dirty="0" smtClean="0">
                <a:latin typeface="Trebuchet MS" pitchFamily="34" charset="0"/>
              </a:rPr>
              <a:t>the layout options.</a:t>
            </a:r>
            <a:endParaRPr lang="en-US" sz="3202" dirty="0" smtClean="0">
              <a:latin typeface="Trebuchet MS" pitchFamily="34" charset="0"/>
            </a:endParaRPr>
          </a:p>
          <a:p>
            <a:pPr marL="0" marR="0" indent="0" algn="l" defTabSz="3134530" rtl="0" eaLnBrk="1" fontAlgn="auto" latinLnBrk="0" hangingPunct="1">
              <a:lnSpc>
                <a:spcPct val="100000"/>
              </a:lnSpc>
              <a:spcBef>
                <a:spcPts val="0"/>
              </a:spcBef>
              <a:spcAft>
                <a:spcPts val="0"/>
              </a:spcAft>
              <a:buClrTx/>
              <a:buSzTx/>
              <a:buFontTx/>
              <a:buNone/>
              <a:tabLst/>
              <a:defRPr/>
            </a:pPr>
            <a:r>
              <a:rPr lang="en-US" sz="3202"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530" rtl="0" eaLnBrk="1" fontAlgn="auto" latinLnBrk="0" hangingPunct="1">
              <a:lnSpc>
                <a:spcPct val="100000"/>
              </a:lnSpc>
              <a:spcBef>
                <a:spcPts val="0"/>
              </a:spcBef>
              <a:spcAft>
                <a:spcPts val="0"/>
              </a:spcAft>
              <a:buClrTx/>
              <a:buSzTx/>
              <a:buFontTx/>
              <a:buNone/>
              <a:tabLst/>
              <a:defRPr/>
            </a:pPr>
            <a:endParaRPr lang="en-US" sz="3202" baseline="0" dirty="0" smtClean="0">
              <a:latin typeface="Trebuchet MS" pitchFamily="34" charset="0"/>
            </a:endParaRPr>
          </a:p>
          <a:p>
            <a:pPr defTabSz="3134530"/>
            <a:r>
              <a:rPr lang="en-US" sz="3202" b="1" baseline="0" dirty="0" smtClean="0">
                <a:solidFill>
                  <a:srgbClr val="FFFF00"/>
                </a:solidFill>
                <a:latin typeface="Trebuchet MS" pitchFamily="34" charset="0"/>
              </a:rPr>
              <a:t>Importing text and graphics from external sources</a:t>
            </a:r>
          </a:p>
          <a:p>
            <a:pPr defTabSz="3134530"/>
            <a:r>
              <a:rPr lang="en-US" sz="3202" b="1" u="sng" baseline="0" dirty="0" smtClean="0">
                <a:latin typeface="Trebuchet MS" pitchFamily="34" charset="0"/>
              </a:rPr>
              <a:t>TEXT: </a:t>
            </a:r>
            <a:r>
              <a:rPr lang="en-US" sz="3202" baseline="0" dirty="0" smtClean="0">
                <a:latin typeface="Trebuchet MS" pitchFamily="34" charset="0"/>
              </a:rPr>
              <a:t>Paste or type your text into a pre-existing placeholder or drag in a new placeholder from the left side of the template. Move it anywhere as needed.</a:t>
            </a:r>
          </a:p>
          <a:p>
            <a:pPr defTabSz="3134530"/>
            <a:r>
              <a:rPr lang="en-US" sz="3202" b="1" u="sng" baseline="0" dirty="0" smtClean="0">
                <a:latin typeface="Trebuchet MS" pitchFamily="34" charset="0"/>
              </a:rPr>
              <a:t>PHOTOS: </a:t>
            </a:r>
            <a:r>
              <a:rPr lang="en-US" sz="3202" baseline="0" dirty="0" smtClean="0">
                <a:latin typeface="Trebuchet MS" pitchFamily="34" charset="0"/>
              </a:rPr>
              <a:t>Drag in a picture placeholder, size it </a:t>
            </a:r>
            <a:r>
              <a:rPr lang="en-US" sz="3202" u="sng" baseline="0" dirty="0" smtClean="0">
                <a:latin typeface="Trebuchet MS" pitchFamily="34" charset="0"/>
              </a:rPr>
              <a:t>first</a:t>
            </a:r>
            <a:r>
              <a:rPr lang="en-US" sz="3202" baseline="0" dirty="0" smtClean="0">
                <a:latin typeface="Trebuchet MS" pitchFamily="34" charset="0"/>
              </a:rPr>
              <a:t>, click in it and insert a photo from the menu.</a:t>
            </a:r>
          </a:p>
          <a:p>
            <a:pPr defTabSz="3134530"/>
            <a:r>
              <a:rPr lang="en-US" sz="3202" b="1" u="sng" baseline="0" dirty="0" smtClean="0">
                <a:latin typeface="Trebuchet MS" pitchFamily="34" charset="0"/>
              </a:rPr>
              <a:t>TABLES: </a:t>
            </a:r>
            <a:r>
              <a:rPr lang="en-US" sz="3202" baseline="0" dirty="0" smtClean="0">
                <a:latin typeface="Trebuchet MS" pitchFamily="34" charset="0"/>
              </a:rPr>
              <a:t>You can copy and paste a table from an external document onto this poster template. To adjust  the way the text fits within the cells of a table that has been pasted, </a:t>
            </a:r>
            <a:r>
              <a:rPr lang="en-US" sz="3202" u="sng" baseline="0" dirty="0" smtClean="0">
                <a:latin typeface="Trebuchet MS" pitchFamily="34" charset="0"/>
              </a:rPr>
              <a:t>right-click</a:t>
            </a:r>
            <a:r>
              <a:rPr lang="en-US" sz="3202" baseline="0" dirty="0" smtClean="0">
                <a:latin typeface="Trebuchet MS" pitchFamily="34" charset="0"/>
              </a:rPr>
              <a:t> on the table, click FORMAT SHAPE  then click on TEXT BOX and change the INTERNAL MARGIN values to 0.25</a:t>
            </a:r>
          </a:p>
          <a:p>
            <a:pPr defTabSz="3134530"/>
            <a:endParaRPr lang="en-US" sz="3202" baseline="0" dirty="0" smtClean="0">
              <a:latin typeface="Trebuchet MS" pitchFamily="34" charset="0"/>
            </a:endParaRPr>
          </a:p>
          <a:p>
            <a:pPr defTabSz="3134530"/>
            <a:r>
              <a:rPr lang="en-US" sz="3202" b="1" baseline="0" dirty="0" smtClean="0">
                <a:solidFill>
                  <a:srgbClr val="FFFF00"/>
                </a:solidFill>
                <a:latin typeface="Trebuchet MS" pitchFamily="34" charset="0"/>
              </a:rPr>
              <a:t>Modifying the color scheme</a:t>
            </a:r>
          </a:p>
          <a:p>
            <a:pPr defTabSz="3134530"/>
            <a:r>
              <a:rPr lang="en-US" sz="3202" baseline="0" dirty="0" smtClean="0">
                <a:latin typeface="Trebuchet MS" pitchFamily="34" charset="0"/>
              </a:rPr>
              <a:t>To change the color scheme of this template go to the “Design” menu and click on “Colors”. You can choose from the provide color combinations or you can create your own.</a:t>
            </a:r>
          </a:p>
          <a:p>
            <a:pPr defTabSz="3134530"/>
            <a:endParaRPr lang="en-US" sz="3202" baseline="0" dirty="0" smtClean="0">
              <a:latin typeface="Trebuchet MS" pitchFamily="34" charset="0"/>
            </a:endParaRPr>
          </a:p>
          <a:p>
            <a:pPr defTabSz="3134530"/>
            <a:endParaRPr lang="en-US" sz="3202" baseline="0" dirty="0" smtClean="0">
              <a:latin typeface="Trebuchet MS" pitchFamily="34" charset="0"/>
            </a:endParaRPr>
          </a:p>
          <a:p>
            <a:pPr defTabSz="4388866"/>
            <a:endParaRPr lang="en-US" sz="2002" baseline="0" dirty="0" smtClean="0">
              <a:latin typeface="Trebuchet MS" pitchFamily="34" charset="0"/>
            </a:endParaRPr>
          </a:p>
          <a:p>
            <a:pPr defTabSz="4388866"/>
            <a:endParaRPr lang="en-US" sz="2002" dirty="0" smtClean="0">
              <a:latin typeface="Trebuchet MS" pitchFamily="34" charset="0"/>
            </a:endParaRPr>
          </a:p>
          <a:p>
            <a:pPr algn="ctr"/>
            <a:endParaRPr lang="en-US" sz="2002" b="1" dirty="0" smtClean="0">
              <a:solidFill>
                <a:schemeClr val="bg1"/>
              </a:solidFill>
              <a:latin typeface="Trebuchet MS" pitchFamily="34" charset="0"/>
            </a:endParaRPr>
          </a:p>
          <a:p>
            <a:pPr defTabSz="4388866"/>
            <a:endParaRPr lang="en-US" sz="2002" b="1" dirty="0" smtClean="0">
              <a:solidFill>
                <a:srgbClr val="FFFF00"/>
              </a:solidFill>
              <a:latin typeface="Trebuchet MS" pitchFamily="34" charset="0"/>
            </a:endParaRPr>
          </a:p>
          <a:p>
            <a:pPr algn="ctr"/>
            <a:endParaRPr lang="en-US" sz="3202" b="1" dirty="0">
              <a:latin typeface="Trebuchet MS" pitchFamily="34" charset="0"/>
            </a:endParaRPr>
          </a:p>
        </p:txBody>
      </p:sp>
      <p:sp>
        <p:nvSpPr>
          <p:cNvPr id="29" name="Rectangle 28"/>
          <p:cNvSpPr/>
          <p:nvPr/>
        </p:nvSpPr>
        <p:spPr>
          <a:xfrm>
            <a:off x="-10402387" y="-19598"/>
            <a:ext cx="10050461"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0" tIns="365741" rIns="182870" bIns="182870" rtlCol="0" anchor="t" anchorCtr="0"/>
          <a:lstStyle/>
          <a:p>
            <a:pPr algn="ctr"/>
            <a:r>
              <a:rPr lang="en-US" sz="4402" b="1" dirty="0" smtClean="0">
                <a:solidFill>
                  <a:schemeClr val="bg1"/>
                </a:solidFill>
                <a:latin typeface="Trebuchet MS" pitchFamily="34" charset="0"/>
              </a:rPr>
              <a:t>QUICK DESIGN</a:t>
            </a:r>
            <a:r>
              <a:rPr lang="en-US" sz="4402" b="1" baseline="0" dirty="0" smtClean="0">
                <a:solidFill>
                  <a:schemeClr val="bg1"/>
                </a:solidFill>
                <a:latin typeface="Trebuchet MS" pitchFamily="34" charset="0"/>
              </a:rPr>
              <a:t> </a:t>
            </a:r>
            <a:r>
              <a:rPr lang="en-US" sz="4402" b="1" dirty="0" smtClean="0">
                <a:solidFill>
                  <a:schemeClr val="bg1"/>
                </a:solidFill>
                <a:latin typeface="Trebuchet MS" pitchFamily="34" charset="0"/>
              </a:rPr>
              <a:t>GUIDE</a:t>
            </a:r>
          </a:p>
          <a:p>
            <a:pPr algn="ctr"/>
            <a:r>
              <a:rPr lang="en-US" sz="3998" b="1" dirty="0" smtClean="0">
                <a:solidFill>
                  <a:srgbClr val="FFFF00"/>
                </a:solidFill>
                <a:latin typeface="Trebuchet MS" pitchFamily="34" charset="0"/>
              </a:rPr>
              <a:t>(--THIS SECTION DOES NOT PRINT--)</a:t>
            </a:r>
          </a:p>
          <a:p>
            <a:pPr algn="ctr"/>
            <a:endParaRPr lang="en-US" sz="3202" b="1" dirty="0" smtClean="0">
              <a:latin typeface="Trebuchet MS" pitchFamily="34" charset="0"/>
            </a:endParaRPr>
          </a:p>
          <a:p>
            <a:pPr defTabSz="4388866"/>
            <a:r>
              <a:rPr lang="en-US" sz="3202" dirty="0" smtClean="0">
                <a:latin typeface="Trebuchet MS" pitchFamily="34" charset="0"/>
              </a:rPr>
              <a:t>This PowerPoint</a:t>
            </a:r>
            <a:r>
              <a:rPr lang="en-US" sz="3202" baseline="0" dirty="0" smtClean="0">
                <a:latin typeface="Trebuchet MS" pitchFamily="34" charset="0"/>
              </a:rPr>
              <a:t> </a:t>
            </a:r>
            <a:r>
              <a:rPr lang="en-US" sz="3202" dirty="0" smtClean="0">
                <a:latin typeface="Trebuchet MS" pitchFamily="34" charset="0"/>
              </a:rPr>
              <a:t>2007 template produces</a:t>
            </a:r>
            <a:r>
              <a:rPr lang="en-US" sz="3202" baseline="0" dirty="0" smtClean="0">
                <a:latin typeface="Trebuchet MS" pitchFamily="34" charset="0"/>
              </a:rPr>
              <a:t> </a:t>
            </a:r>
            <a:r>
              <a:rPr lang="en-US" sz="3202" dirty="0" smtClean="0">
                <a:latin typeface="Trebuchet MS" pitchFamily="34" charset="0"/>
              </a:rPr>
              <a:t>a 36”x48” professional  poster. It</a:t>
            </a:r>
            <a:r>
              <a:rPr lang="en-US" sz="3202" baseline="0" dirty="0" smtClean="0">
                <a:latin typeface="Trebuchet MS" pitchFamily="34" charset="0"/>
              </a:rPr>
              <a:t> </a:t>
            </a:r>
            <a:r>
              <a:rPr lang="en-US" sz="3202" dirty="0" smtClean="0">
                <a:latin typeface="Trebuchet MS" pitchFamily="34" charset="0"/>
              </a:rPr>
              <a:t>will save you valuable time placing titles, subtitles,</a:t>
            </a:r>
            <a:r>
              <a:rPr lang="en-US" sz="3202" baseline="0" dirty="0" smtClean="0">
                <a:latin typeface="Trebuchet MS" pitchFamily="34" charset="0"/>
              </a:rPr>
              <a:t> text, and graphics</a:t>
            </a:r>
            <a:r>
              <a:rPr lang="en-US" sz="3202" dirty="0" smtClean="0">
                <a:latin typeface="Trebuchet MS" pitchFamily="34" charset="0"/>
              </a:rPr>
              <a:t>. </a:t>
            </a:r>
          </a:p>
          <a:p>
            <a:pPr defTabSz="4388866"/>
            <a:endParaRPr lang="en-US" sz="3202" dirty="0" smtClean="0">
              <a:latin typeface="Trebuchet MS" pitchFamily="34" charset="0"/>
            </a:endParaRPr>
          </a:p>
          <a:p>
            <a:pPr defTabSz="4388866"/>
            <a:r>
              <a:rPr lang="en-US" sz="3202" dirty="0" smtClean="0">
                <a:latin typeface="Trebuchet MS" pitchFamily="34" charset="0"/>
              </a:rPr>
              <a:t>Use it to create your presentation. Then send</a:t>
            </a:r>
            <a:r>
              <a:rPr lang="en-US" sz="3202" baseline="0" dirty="0" smtClean="0">
                <a:latin typeface="Trebuchet MS" pitchFamily="34" charset="0"/>
              </a:rPr>
              <a:t> it </a:t>
            </a:r>
            <a:r>
              <a:rPr lang="en-US" sz="3202" dirty="0" smtClean="0">
                <a:latin typeface="Trebuchet MS" pitchFamily="34" charset="0"/>
              </a:rPr>
              <a:t>to </a:t>
            </a:r>
            <a:r>
              <a:rPr lang="en-US" sz="3202" b="1" dirty="0" smtClean="0">
                <a:latin typeface="Trebuchet MS" pitchFamily="34" charset="0"/>
              </a:rPr>
              <a:t>PosterPresentations.com</a:t>
            </a:r>
            <a:r>
              <a:rPr lang="en-US" sz="3202" dirty="0" smtClean="0">
                <a:latin typeface="Trebuchet MS" pitchFamily="34" charset="0"/>
              </a:rPr>
              <a:t> for premium quality, same day affordable printing.</a:t>
            </a:r>
            <a:br>
              <a:rPr lang="en-US" sz="3202" dirty="0" smtClean="0">
                <a:latin typeface="Trebuchet MS" pitchFamily="34" charset="0"/>
              </a:rPr>
            </a:br>
            <a:endParaRPr lang="en-US" sz="3202" dirty="0" smtClean="0">
              <a:latin typeface="Trebuchet MS" pitchFamily="34" charset="0"/>
            </a:endParaRPr>
          </a:p>
          <a:p>
            <a:pPr defTabSz="4388866"/>
            <a:r>
              <a:rPr lang="en-US" sz="3202" dirty="0" smtClean="0">
                <a:latin typeface="Trebuchet MS" pitchFamily="34" charset="0"/>
              </a:rPr>
              <a:t>We provide a series of </a:t>
            </a:r>
            <a:r>
              <a:rPr lang="en-US" sz="3202" b="1" dirty="0" smtClean="0">
                <a:latin typeface="Trebuchet MS" pitchFamily="34" charset="0"/>
              </a:rPr>
              <a:t>online tutorials</a:t>
            </a:r>
            <a:r>
              <a:rPr lang="en-US" sz="3202" dirty="0" smtClean="0">
                <a:latin typeface="Trebuchet MS" pitchFamily="34" charset="0"/>
              </a:rPr>
              <a:t> that will guide you through the poster design process and answer your poster production questions. </a:t>
            </a:r>
          </a:p>
          <a:p>
            <a:pPr defTabSz="4388866"/>
            <a:endParaRPr lang="en-US" sz="3202" dirty="0" smtClean="0">
              <a:latin typeface="Trebuchet MS" pitchFamily="34" charset="0"/>
            </a:endParaRPr>
          </a:p>
          <a:p>
            <a:pPr defTabSz="4388866"/>
            <a:r>
              <a:rPr lang="en-US" sz="3202" dirty="0" smtClean="0">
                <a:latin typeface="Trebuchet MS" pitchFamily="34" charset="0"/>
              </a:rPr>
              <a:t>View our online</a:t>
            </a:r>
            <a:r>
              <a:rPr lang="en-US" sz="3202" baseline="0" dirty="0" smtClean="0">
                <a:latin typeface="Trebuchet MS" pitchFamily="34" charset="0"/>
              </a:rPr>
              <a:t> tutorials at:</a:t>
            </a:r>
            <a:r>
              <a:rPr lang="en-US" sz="3202" dirty="0" smtClean="0">
                <a:latin typeface="Trebuchet MS" pitchFamily="34" charset="0"/>
              </a:rPr>
              <a:t/>
            </a:r>
            <a:br>
              <a:rPr lang="en-US" sz="3202" dirty="0" smtClean="0">
                <a:latin typeface="Trebuchet MS" pitchFamily="34" charset="0"/>
              </a:rPr>
            </a:br>
            <a:r>
              <a:rPr lang="en-US" sz="3202" dirty="0" smtClean="0">
                <a:solidFill>
                  <a:srgbClr val="FFFF00"/>
                </a:solidFill>
                <a:latin typeface="Trebuchet MS" pitchFamily="34" charset="0"/>
              </a:rPr>
              <a:t> http://bit.ly/Poster_creation_help </a:t>
            </a:r>
            <a:r>
              <a:rPr lang="en-US" sz="3202" dirty="0" smtClean="0">
                <a:latin typeface="Trebuchet MS" pitchFamily="34" charset="0"/>
              </a:rPr>
              <a:t/>
            </a:r>
            <a:br>
              <a:rPr lang="en-US" sz="3202" dirty="0" smtClean="0">
                <a:latin typeface="Trebuchet MS" pitchFamily="34" charset="0"/>
              </a:rPr>
            </a:br>
            <a:r>
              <a:rPr lang="en-US" sz="3202" dirty="0" smtClean="0">
                <a:latin typeface="Trebuchet MS" pitchFamily="34" charset="0"/>
              </a:rPr>
              <a:t>(copy</a:t>
            </a:r>
            <a:r>
              <a:rPr lang="en-US" sz="3202" baseline="0" dirty="0" smtClean="0">
                <a:latin typeface="Trebuchet MS" pitchFamily="34" charset="0"/>
              </a:rPr>
              <a:t> and paste the link into your web browser).</a:t>
            </a:r>
          </a:p>
          <a:p>
            <a:pPr defTabSz="4388866"/>
            <a:endParaRPr lang="en-US" sz="3202" dirty="0" smtClean="0">
              <a:latin typeface="Trebuchet MS" pitchFamily="34" charset="0"/>
            </a:endParaRPr>
          </a:p>
          <a:p>
            <a:pPr defTabSz="4388866"/>
            <a:r>
              <a:rPr lang="en-US" sz="3202" dirty="0" smtClean="0">
                <a:latin typeface="Trebuchet MS" pitchFamily="34" charset="0"/>
              </a:rPr>
              <a:t>For assistance and to order your printed poster</a:t>
            </a:r>
            <a:r>
              <a:rPr lang="en-US" sz="3202" dirty="0" smtClean="0">
                <a:solidFill>
                  <a:schemeClr val="bg1"/>
                </a:solidFill>
                <a:latin typeface="Trebuchet MS" pitchFamily="34" charset="0"/>
              </a:rPr>
              <a:t> call </a:t>
            </a:r>
            <a:r>
              <a:rPr lang="en-US" sz="3202" b="1" dirty="0" smtClean="0">
                <a:solidFill>
                  <a:srgbClr val="FFFF00"/>
                </a:solidFill>
                <a:latin typeface="Trebuchet MS" pitchFamily="34" charset="0"/>
              </a:rPr>
              <a:t>PosterPresentations.com</a:t>
            </a:r>
            <a:r>
              <a:rPr lang="en-US" sz="3202" dirty="0" smtClean="0">
                <a:solidFill>
                  <a:srgbClr val="FFFF00"/>
                </a:solidFill>
                <a:latin typeface="Trebuchet MS" pitchFamily="34" charset="0"/>
              </a:rPr>
              <a:t> </a:t>
            </a:r>
            <a:r>
              <a:rPr lang="en-US" sz="3202" dirty="0" smtClean="0">
                <a:latin typeface="Trebuchet MS" pitchFamily="34" charset="0"/>
              </a:rPr>
              <a:t>at </a:t>
            </a:r>
            <a:r>
              <a:rPr lang="en-US" sz="3998" b="1" dirty="0" smtClean="0">
                <a:solidFill>
                  <a:srgbClr val="FFFF00"/>
                </a:solidFill>
                <a:latin typeface="Trebuchet MS" pitchFamily="34" charset="0"/>
              </a:rPr>
              <a:t>1.866.649.3004</a:t>
            </a:r>
          </a:p>
          <a:p>
            <a:pPr defTabSz="4388866"/>
            <a:endParaRPr lang="en-US" sz="3998" b="1" dirty="0" smtClean="0">
              <a:solidFill>
                <a:srgbClr val="FFFF00"/>
              </a:solidFill>
              <a:latin typeface="Trebuchet MS" pitchFamily="34" charset="0"/>
            </a:endParaRPr>
          </a:p>
          <a:p>
            <a:pPr defTabSz="4388866"/>
            <a:endParaRPr lang="en-US" sz="3998" b="1" dirty="0" smtClean="0">
              <a:solidFill>
                <a:srgbClr val="FFFF00"/>
              </a:solidFill>
              <a:latin typeface="Trebuchet MS" pitchFamily="34" charset="0"/>
            </a:endParaRPr>
          </a:p>
          <a:p>
            <a:pPr algn="ctr"/>
            <a:r>
              <a:rPr lang="en-US" sz="4402" b="1" dirty="0" smtClean="0">
                <a:solidFill>
                  <a:schemeClr val="bg1"/>
                </a:solidFill>
                <a:latin typeface="Trebuchet MS" pitchFamily="34" charset="0"/>
              </a:rPr>
              <a:t>Object Placeholders</a:t>
            </a:r>
          </a:p>
          <a:p>
            <a:pPr algn="ctr"/>
            <a:endParaRPr lang="en-US" sz="4402" b="1" dirty="0" smtClean="0">
              <a:solidFill>
                <a:schemeClr val="bg1"/>
              </a:solidFill>
              <a:latin typeface="Trebuchet MS" pitchFamily="34" charset="0"/>
            </a:endParaRPr>
          </a:p>
          <a:p>
            <a:pPr defTabSz="4388866"/>
            <a:r>
              <a:rPr lang="en-US" sz="3202" dirty="0" smtClean="0">
                <a:latin typeface="Trebuchet MS" pitchFamily="34" charset="0"/>
              </a:rPr>
              <a:t>Use the placeholders provided below to add new elements to your poster:</a:t>
            </a:r>
            <a:r>
              <a:rPr lang="en-US" sz="3202" baseline="0" dirty="0" smtClean="0">
                <a:latin typeface="Trebuchet MS" pitchFamily="34" charset="0"/>
              </a:rPr>
              <a:t> </a:t>
            </a:r>
            <a:r>
              <a:rPr lang="en-US" sz="3202" dirty="0" smtClean="0">
                <a:latin typeface="Trebuchet MS" pitchFamily="34" charset="0"/>
              </a:rPr>
              <a:t>Drag a placeholder onto the</a:t>
            </a:r>
            <a:r>
              <a:rPr lang="en-US" sz="3202" baseline="0" dirty="0" smtClean="0">
                <a:latin typeface="Trebuchet MS" pitchFamily="34" charset="0"/>
              </a:rPr>
              <a:t> poster area,</a:t>
            </a:r>
            <a:r>
              <a:rPr lang="en-US" sz="3202" dirty="0" smtClean="0">
                <a:latin typeface="Trebuchet MS" pitchFamily="34" charset="0"/>
              </a:rPr>
              <a:t> size it, and click it to edit.</a:t>
            </a:r>
          </a:p>
          <a:p>
            <a:pPr defTabSz="4388866"/>
            <a:endParaRPr lang="en-US" sz="3202" dirty="0" smtClean="0">
              <a:latin typeface="Trebuchet MS" pitchFamily="34" charset="0"/>
            </a:endParaRPr>
          </a:p>
          <a:p>
            <a:pPr defTabSz="4388866"/>
            <a:r>
              <a:rPr lang="en-US" sz="3202" b="1" dirty="0" smtClean="0">
                <a:solidFill>
                  <a:srgbClr val="FFFF00"/>
                </a:solidFill>
                <a:latin typeface="Trebuchet MS" pitchFamily="34" charset="0"/>
              </a:rPr>
              <a:t>Section Header placeholder</a:t>
            </a:r>
          </a:p>
          <a:p>
            <a:pPr defTabSz="4388866"/>
            <a:r>
              <a:rPr lang="en-US" sz="3202" dirty="0" smtClean="0">
                <a:latin typeface="Trebuchet MS" pitchFamily="34" charset="0"/>
              </a:rPr>
              <a:t>Move</a:t>
            </a:r>
            <a:r>
              <a:rPr lang="en-US" sz="3202"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8866"/>
            <a:endParaRPr lang="en-US" sz="3202" baseline="0" dirty="0" smtClean="0">
              <a:latin typeface="Trebuchet MS" pitchFamily="34" charset="0"/>
            </a:endParaRPr>
          </a:p>
          <a:p>
            <a:pPr defTabSz="4388866"/>
            <a:endParaRPr lang="en-US" sz="3202" dirty="0" smtClean="0">
              <a:latin typeface="Trebuchet MS" pitchFamily="34" charset="0"/>
            </a:endParaRPr>
          </a:p>
          <a:p>
            <a:pPr defTabSz="4388866"/>
            <a:endParaRPr lang="en-US" sz="3202" b="1" dirty="0" smtClean="0">
              <a:solidFill>
                <a:srgbClr val="FFFF00"/>
              </a:solidFill>
              <a:latin typeface="Trebuchet MS" pitchFamily="34" charset="0"/>
            </a:endParaRPr>
          </a:p>
          <a:p>
            <a:pPr defTabSz="4388866"/>
            <a:r>
              <a:rPr lang="en-US" sz="3202" b="1" dirty="0" smtClean="0">
                <a:solidFill>
                  <a:srgbClr val="FFFF00"/>
                </a:solidFill>
                <a:latin typeface="Trebuchet MS" pitchFamily="34" charset="0"/>
              </a:rPr>
              <a:t>Text placeholder</a:t>
            </a:r>
          </a:p>
          <a:p>
            <a:pPr defTabSz="4388866"/>
            <a:r>
              <a:rPr lang="en-US" sz="3202" baseline="0" dirty="0" smtClean="0">
                <a:latin typeface="Trebuchet MS" pitchFamily="34" charset="0"/>
              </a:rPr>
              <a:t>Move this preformatted text placeholder to the poster to add a new body of text.</a:t>
            </a:r>
          </a:p>
          <a:p>
            <a:pPr defTabSz="4388866"/>
            <a:endParaRPr lang="en-US" sz="3202" baseline="0" dirty="0" smtClean="0">
              <a:latin typeface="Trebuchet MS" pitchFamily="34" charset="0"/>
            </a:endParaRPr>
          </a:p>
          <a:p>
            <a:pPr defTabSz="4388866"/>
            <a:endParaRPr lang="en-US" sz="3202" baseline="0" dirty="0" smtClean="0">
              <a:latin typeface="Trebuchet MS" pitchFamily="34" charset="0"/>
            </a:endParaRPr>
          </a:p>
          <a:p>
            <a:pPr defTabSz="4388866"/>
            <a:endParaRPr lang="en-US" sz="3202" baseline="0" dirty="0" smtClean="0">
              <a:latin typeface="Trebuchet MS" pitchFamily="34" charset="0"/>
            </a:endParaRPr>
          </a:p>
          <a:p>
            <a:pPr defTabSz="4388866"/>
            <a:endParaRPr lang="en-US" sz="3202" b="1" baseline="0" dirty="0" smtClean="0">
              <a:solidFill>
                <a:srgbClr val="FFFF00"/>
              </a:solidFill>
              <a:latin typeface="Trebuchet MS" pitchFamily="34" charset="0"/>
            </a:endParaRPr>
          </a:p>
          <a:p>
            <a:pPr defTabSz="4388866"/>
            <a:r>
              <a:rPr lang="en-US" sz="3202" b="1" baseline="0" dirty="0" smtClean="0">
                <a:solidFill>
                  <a:srgbClr val="FFFF00"/>
                </a:solidFill>
                <a:latin typeface="Trebuchet MS" pitchFamily="34" charset="0"/>
              </a:rPr>
              <a:t>Picture placeholder</a:t>
            </a:r>
          </a:p>
          <a:p>
            <a:pPr defTabSz="4388866"/>
            <a:r>
              <a:rPr lang="en-US" sz="3202" baseline="0" dirty="0" smtClean="0">
                <a:latin typeface="Trebuchet MS" pitchFamily="34" charset="0"/>
              </a:rPr>
              <a:t>Move this graphic placeholder onto your poster, size it first, and then click it to add a picture to the poster.</a:t>
            </a:r>
          </a:p>
          <a:p>
            <a:pPr defTabSz="4388866"/>
            <a:endParaRPr lang="en-US" sz="3202" baseline="0" dirty="0" smtClean="0">
              <a:latin typeface="Trebuchet MS" pitchFamily="34" charset="0"/>
            </a:endParaRPr>
          </a:p>
          <a:p>
            <a:pPr defTabSz="4388866"/>
            <a:endParaRPr lang="en-US" sz="3202" baseline="0" dirty="0" smtClean="0">
              <a:latin typeface="Trebuchet MS" pitchFamily="34" charset="0"/>
            </a:endParaRPr>
          </a:p>
          <a:p>
            <a:pPr defTabSz="4388866"/>
            <a:endParaRPr lang="en-US" sz="3202" baseline="0" dirty="0" smtClean="0">
              <a:latin typeface="Trebuchet MS" pitchFamily="34" charset="0"/>
            </a:endParaRPr>
          </a:p>
          <a:p>
            <a:pPr algn="ctr"/>
            <a:endParaRPr lang="en-US" sz="4402" b="1" dirty="0" smtClean="0">
              <a:solidFill>
                <a:schemeClr val="bg1"/>
              </a:solidFill>
              <a:latin typeface="Trebuchet MS" pitchFamily="34" charset="0"/>
            </a:endParaRPr>
          </a:p>
          <a:p>
            <a:pPr algn="ctr"/>
            <a:endParaRPr lang="en-US" sz="4402" b="1" dirty="0" smtClean="0">
              <a:solidFill>
                <a:schemeClr val="bg1"/>
              </a:solidFill>
              <a:latin typeface="Trebuchet MS" pitchFamily="34" charset="0"/>
            </a:endParaRPr>
          </a:p>
          <a:p>
            <a:pPr algn="ctr"/>
            <a:endParaRPr lang="en-US" sz="4402" b="1" dirty="0" smtClean="0">
              <a:solidFill>
                <a:schemeClr val="bg1"/>
              </a:solidFill>
              <a:latin typeface="Trebuchet MS" pitchFamily="34" charset="0"/>
            </a:endParaRPr>
          </a:p>
          <a:p>
            <a:pPr algn="ctr"/>
            <a:endParaRPr lang="en-US" sz="4402" b="1" dirty="0" smtClean="0">
              <a:solidFill>
                <a:schemeClr val="bg1"/>
              </a:solidFill>
              <a:latin typeface="Trebuchet MS" pitchFamily="34" charset="0"/>
            </a:endParaRPr>
          </a:p>
          <a:p>
            <a:pPr defTabSz="4388866"/>
            <a:endParaRPr lang="en-US" sz="3202" dirty="0" smtClean="0">
              <a:latin typeface="Trebuchet MS" pitchFamily="34" charset="0"/>
            </a:endParaRPr>
          </a:p>
          <a:p>
            <a:pPr algn="ctr"/>
            <a:endParaRPr lang="en-US" sz="3202" b="1" dirty="0" smtClean="0">
              <a:solidFill>
                <a:schemeClr val="bg1"/>
              </a:solidFill>
              <a:latin typeface="Trebuchet MS" pitchFamily="34" charset="0"/>
            </a:endParaRPr>
          </a:p>
          <a:p>
            <a:pPr defTabSz="4388866"/>
            <a:endParaRPr lang="en-US" sz="3202" b="1" dirty="0" smtClean="0">
              <a:solidFill>
                <a:srgbClr val="FFFF00"/>
              </a:solidFill>
              <a:latin typeface="Trebuchet MS" pitchFamily="34" charset="0"/>
            </a:endParaRPr>
          </a:p>
          <a:p>
            <a:pPr algn="ctr"/>
            <a:endParaRPr lang="en-US" sz="4402" b="1" dirty="0">
              <a:latin typeface="Trebuchet MS" pitchFamily="34" charset="0"/>
            </a:endParaRPr>
          </a:p>
        </p:txBody>
      </p:sp>
      <p:sp>
        <p:nvSpPr>
          <p:cNvPr id="7" name="Rectangle 36"/>
          <p:cNvSpPr>
            <a:spLocks noChangeArrowheads="1"/>
          </p:cNvSpPr>
          <p:nvPr/>
        </p:nvSpPr>
        <p:spPr bwMode="auto">
          <a:xfrm>
            <a:off x="0" y="2"/>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5" tIns="45715" rIns="91435" bIns="45715" anchor="ctr"/>
          <a:lstStyle/>
          <a:p>
            <a:pPr>
              <a:defRPr/>
            </a:pPr>
            <a:endParaRPr lang="en-US" sz="1790" dirty="0"/>
          </a:p>
        </p:txBody>
      </p:sp>
      <p:sp>
        <p:nvSpPr>
          <p:cNvPr id="9" name="Rectangle 9"/>
          <p:cNvSpPr>
            <a:spLocks noChangeArrowheads="1"/>
          </p:cNvSpPr>
          <p:nvPr/>
        </p:nvSpPr>
        <p:spPr bwMode="auto">
          <a:xfrm>
            <a:off x="0" y="4800602"/>
            <a:ext cx="43891200" cy="45720"/>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91435" tIns="45715" rIns="91435" bIns="45715" anchor="ctr"/>
          <a:lstStyle/>
          <a:p>
            <a:pPr>
              <a:defRPr/>
            </a:pPr>
            <a:endParaRPr lang="en-US" sz="1790" dirty="0"/>
          </a:p>
        </p:txBody>
      </p:sp>
      <p:sp>
        <p:nvSpPr>
          <p:cNvPr id="10" name="Text Box 14"/>
          <p:cNvSpPr txBox="1">
            <a:spLocks noChangeArrowheads="1"/>
          </p:cNvSpPr>
          <p:nvPr/>
        </p:nvSpPr>
        <p:spPr bwMode="auto">
          <a:xfrm>
            <a:off x="1567308" y="32315728"/>
            <a:ext cx="2514600" cy="336630"/>
          </a:xfrm>
          <a:prstGeom prst="rect">
            <a:avLst/>
          </a:prstGeom>
          <a:noFill/>
          <a:ln w="9525">
            <a:solidFill>
              <a:schemeClr val="accent5">
                <a:lumMod val="50000"/>
              </a:schemeClr>
            </a:solidFill>
            <a:miter lim="800000"/>
            <a:headEnd/>
            <a:tailEnd/>
          </a:ln>
          <a:effectLst/>
        </p:spPr>
        <p:txBody>
          <a:bodyPr lIns="91262" tIns="45624" rIns="91262" bIns="45624">
            <a:spAutoFit/>
          </a:bodyPr>
          <a:lstStyle/>
          <a:p>
            <a:pPr eaLnBrk="0" hangingPunct="0">
              <a:lnSpc>
                <a:spcPct val="65000"/>
              </a:lnSpc>
              <a:spcBef>
                <a:spcPct val="50000"/>
              </a:spcBef>
              <a:defRPr/>
            </a:pPr>
            <a:r>
              <a:rPr lang="en-US" sz="499" b="1" dirty="0" smtClean="0">
                <a:solidFill>
                  <a:schemeClr val="bg1">
                    <a:lumMod val="75000"/>
                  </a:schemeClr>
                </a:solidFill>
                <a:latin typeface="Arial" charset="0"/>
              </a:rPr>
              <a:t>RESEARCH POSTER PRESENTATION </a:t>
            </a:r>
            <a:r>
              <a:rPr lang="en-US" sz="499" b="1" dirty="0">
                <a:solidFill>
                  <a:schemeClr val="bg1">
                    <a:lumMod val="75000"/>
                  </a:schemeClr>
                </a:solidFill>
                <a:latin typeface="Arial" charset="0"/>
              </a:rPr>
              <a:t>DESIGN © </a:t>
            </a:r>
            <a:r>
              <a:rPr lang="en-US" sz="499" b="1" dirty="0" smtClean="0">
                <a:solidFill>
                  <a:schemeClr val="bg1">
                    <a:lumMod val="75000"/>
                  </a:schemeClr>
                </a:solidFill>
                <a:latin typeface="Arial" charset="0"/>
              </a:rPr>
              <a:t>2012</a:t>
            </a:r>
            <a:endParaRPr lang="en-US" sz="499" b="1" dirty="0">
              <a:solidFill>
                <a:schemeClr val="bg1">
                  <a:lumMod val="75000"/>
                </a:schemeClr>
              </a:solidFill>
              <a:latin typeface="Arial" charset="0"/>
            </a:endParaRPr>
          </a:p>
          <a:p>
            <a:pPr eaLnBrk="0" hangingPunct="0">
              <a:lnSpc>
                <a:spcPct val="65000"/>
              </a:lnSpc>
              <a:spcBef>
                <a:spcPct val="50000"/>
              </a:spcBef>
              <a:defRPr/>
            </a:pPr>
            <a:r>
              <a:rPr lang="en-US" sz="1099" b="1" dirty="0">
                <a:solidFill>
                  <a:schemeClr val="bg1">
                    <a:lumMod val="75000"/>
                  </a:schemeClr>
                </a:solidFill>
                <a:latin typeface="Arial" charset="0"/>
              </a:rPr>
              <a:t>www.PosterPresentations.com</a:t>
            </a:r>
          </a:p>
        </p:txBody>
      </p:sp>
      <p:sp>
        <p:nvSpPr>
          <p:cNvPr id="34" name="Rectangle 33"/>
          <p:cNvSpPr/>
          <p:nvPr/>
        </p:nvSpPr>
        <p:spPr>
          <a:xfrm>
            <a:off x="-10370486" y="21297017"/>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5" rIns="91435" bIns="45715" rtlCol="0" anchor="ctr"/>
          <a:lstStyle/>
          <a:p>
            <a:pPr algn="ctr"/>
            <a:endParaRPr lang="en-US" sz="1790" dirty="0"/>
          </a:p>
        </p:txBody>
      </p:sp>
      <p:pic>
        <p:nvPicPr>
          <p:cNvPr id="36" name="Picture 2"/>
          <p:cNvPicPr>
            <a:picLocks noChangeAspect="1" noChangeArrowheads="1"/>
          </p:cNvPicPr>
          <p:nvPr/>
        </p:nvPicPr>
        <p:blipFill>
          <a:blip r:embed="rId3" cstate="print"/>
          <a:srcRect/>
          <a:stretch>
            <a:fillRect/>
          </a:stretch>
        </p:blipFill>
        <p:spPr bwMode="auto">
          <a:xfrm>
            <a:off x="49098247" y="15525146"/>
            <a:ext cx="4741368" cy="3058181"/>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47342930" y="13118825"/>
            <a:ext cx="590549" cy="438149"/>
          </a:xfrm>
          <a:prstGeom prst="rect">
            <a:avLst/>
          </a:prstGeom>
          <a:noFill/>
          <a:ln w="9525">
            <a:solidFill>
              <a:schemeClr val="tx1"/>
            </a:solidFill>
            <a:miter lim="800000"/>
            <a:headEnd/>
            <a:tailEnd/>
          </a:ln>
          <a:effectLst/>
        </p:spPr>
      </p:pic>
      <p:sp>
        <p:nvSpPr>
          <p:cNvPr id="44" name="TextBox 43"/>
          <p:cNvSpPr txBox="1"/>
          <p:nvPr/>
        </p:nvSpPr>
        <p:spPr>
          <a:xfrm>
            <a:off x="44487742" y="30588810"/>
            <a:ext cx="9160286" cy="2185845"/>
          </a:xfrm>
          <a:prstGeom prst="rect">
            <a:avLst/>
          </a:prstGeom>
          <a:noFill/>
        </p:spPr>
        <p:txBody>
          <a:bodyPr wrap="square" lIns="91435" tIns="45715" rIns="91435" bIns="45715" rtlCol="0">
            <a:spAutoFit/>
          </a:bodyPr>
          <a:lstStyle/>
          <a:p>
            <a:r>
              <a:rPr lang="en-US" sz="3600" dirty="0" smtClean="0">
                <a:solidFill>
                  <a:schemeClr val="bg1"/>
                </a:solidFill>
              </a:rPr>
              <a:t>© 2012 PosterPresentations.com</a:t>
            </a:r>
            <a:br>
              <a:rPr lang="en-US" sz="3600" dirty="0" smtClean="0">
                <a:solidFill>
                  <a:schemeClr val="bg1"/>
                </a:solidFill>
              </a:rPr>
            </a:br>
            <a:r>
              <a:rPr lang="en-US" sz="3600" dirty="0" smtClean="0">
                <a:solidFill>
                  <a:schemeClr val="bg1"/>
                </a:solidFill>
              </a:rPr>
              <a:t>    </a:t>
            </a:r>
            <a:r>
              <a:rPr lang="en-US" sz="3202" dirty="0" smtClean="0">
                <a:solidFill>
                  <a:schemeClr val="bg1"/>
                </a:solidFill>
              </a:rPr>
              <a:t>2117 Fourth Street ,</a:t>
            </a:r>
            <a:r>
              <a:rPr lang="en-US" sz="3202" baseline="0" dirty="0" smtClean="0">
                <a:solidFill>
                  <a:schemeClr val="bg1"/>
                </a:solidFill>
              </a:rPr>
              <a:t> Unit C</a:t>
            </a:r>
            <a:br>
              <a:rPr lang="en-US" sz="3202" baseline="0" dirty="0" smtClean="0">
                <a:solidFill>
                  <a:schemeClr val="bg1"/>
                </a:solidFill>
              </a:rPr>
            </a:br>
            <a:r>
              <a:rPr lang="en-US" sz="3202" baseline="0" dirty="0" smtClean="0">
                <a:solidFill>
                  <a:schemeClr val="bg1"/>
                </a:solidFill>
              </a:rPr>
              <a:t>    Berkeley CA 94710</a:t>
            </a:r>
            <a:br>
              <a:rPr lang="en-US" sz="3202" baseline="0" dirty="0" smtClean="0">
                <a:solidFill>
                  <a:schemeClr val="bg1"/>
                </a:solidFill>
              </a:rPr>
            </a:br>
            <a:r>
              <a:rPr lang="en-US" sz="3202" baseline="0" dirty="0" smtClean="0">
                <a:solidFill>
                  <a:schemeClr val="bg1"/>
                </a:solidFill>
              </a:rPr>
              <a:t>    </a:t>
            </a:r>
            <a:r>
              <a:rPr lang="en-US" sz="3202" b="1" baseline="0" dirty="0" smtClean="0">
                <a:solidFill>
                  <a:srgbClr val="FFFF00"/>
                </a:solidFill>
              </a:rPr>
              <a:t>posterpresenter@gmail.com</a:t>
            </a:r>
            <a:endParaRPr lang="en-US" sz="3600" b="1" dirty="0">
              <a:solidFill>
                <a:srgbClr val="FFFF00"/>
              </a:solidFill>
            </a:endParaRPr>
          </a:p>
        </p:txBody>
      </p:sp>
      <p:grpSp>
        <p:nvGrpSpPr>
          <p:cNvPr id="40" name="Group 39"/>
          <p:cNvGrpSpPr/>
          <p:nvPr/>
        </p:nvGrpSpPr>
        <p:grpSpPr>
          <a:xfrm>
            <a:off x="-10239859" y="31696514"/>
            <a:ext cx="9771398" cy="1090623"/>
            <a:chOff x="44242388" y="28054064"/>
            <a:chExt cx="9771398" cy="1090621"/>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pic>
          <p:nvPicPr>
            <p:cNvPr id="27"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3" name="TextBox 32"/>
            <p:cNvSpPr txBox="1"/>
            <p:nvPr userDrawn="1"/>
          </p:nvSpPr>
          <p:spPr>
            <a:xfrm>
              <a:off x="45342596" y="28154091"/>
              <a:ext cx="8671190" cy="893192"/>
            </a:xfrm>
            <a:prstGeom prst="rect">
              <a:avLst/>
            </a:prstGeom>
            <a:noFill/>
          </p:spPr>
          <p:txBody>
            <a:bodyPr wrap="square" rtlCol="0">
              <a:spAutoFit/>
            </a:bodyPr>
            <a:lstStyle/>
            <a:p>
              <a:r>
                <a:rPr lang="en-US" sz="2602" dirty="0" smtClean="0">
                  <a:solidFill>
                    <a:schemeClr val="tx2"/>
                  </a:solidFill>
                  <a:latin typeface="Trebuchet MS" pitchFamily="34" charset="0"/>
                </a:rPr>
                <a:t>Student</a:t>
              </a:r>
              <a:r>
                <a:rPr lang="en-US" sz="2602" baseline="0" dirty="0" smtClean="0">
                  <a:solidFill>
                    <a:schemeClr val="tx2"/>
                  </a:solidFill>
                  <a:latin typeface="Trebuchet MS" pitchFamily="34" charset="0"/>
                </a:rPr>
                <a:t> discounts are available on our </a:t>
              </a:r>
              <a:r>
                <a:rPr lang="en-US" sz="2602" baseline="0" dirty="0" err="1" smtClean="0">
                  <a:solidFill>
                    <a:schemeClr val="tx2"/>
                  </a:solidFill>
                  <a:latin typeface="Trebuchet MS" pitchFamily="34" charset="0"/>
                </a:rPr>
                <a:t>Facebook</a:t>
              </a:r>
              <a:r>
                <a:rPr lang="en-US" sz="2602" baseline="0" dirty="0" smtClean="0">
                  <a:solidFill>
                    <a:schemeClr val="tx2"/>
                  </a:solidFill>
                  <a:latin typeface="Trebuchet MS" pitchFamily="34" charset="0"/>
                </a:rPr>
                <a:t> page.</a:t>
              </a:r>
              <a:br>
                <a:rPr lang="en-US" sz="2602" baseline="0" dirty="0" smtClean="0">
                  <a:solidFill>
                    <a:schemeClr val="tx2"/>
                  </a:solidFill>
                  <a:latin typeface="Trebuchet MS" pitchFamily="34" charset="0"/>
                </a:rPr>
              </a:br>
              <a:r>
                <a:rPr lang="en-US" sz="2602" baseline="0" dirty="0" smtClean="0">
                  <a:solidFill>
                    <a:schemeClr val="tx2"/>
                  </a:solidFill>
                  <a:latin typeface="Trebuchet MS" pitchFamily="34" charset="0"/>
                </a:rPr>
                <a:t>Go to </a:t>
              </a:r>
              <a:r>
                <a:rPr lang="en-US" sz="2602" u="sng" baseline="0" dirty="0" smtClean="0">
                  <a:solidFill>
                    <a:schemeClr val="tx2"/>
                  </a:solidFill>
                  <a:latin typeface="Trebuchet MS" pitchFamily="34" charset="0"/>
                </a:rPr>
                <a:t>PosterPresentations.com</a:t>
              </a:r>
              <a:r>
                <a:rPr lang="en-US" sz="2602" baseline="0" dirty="0" smtClean="0">
                  <a:solidFill>
                    <a:schemeClr val="tx2"/>
                  </a:solidFill>
                  <a:latin typeface="Trebuchet MS" pitchFamily="34" charset="0"/>
                </a:rPr>
                <a:t> and click on the FB icon. </a:t>
              </a:r>
              <a:endParaRPr lang="en-US" sz="2602" dirty="0">
                <a:solidFill>
                  <a:schemeClr val="tx2"/>
                </a:solidFill>
                <a:latin typeface="Trebuchet MS" pitchFamily="34" charset="0"/>
              </a:endParaRPr>
            </a:p>
          </p:txBody>
        </p:sp>
      </p:grpSp>
      <p:cxnSp>
        <p:nvCxnSpPr>
          <p:cNvPr id="43" name="Straight Connector 42"/>
          <p:cNvCxnSpPr/>
          <p:nvPr/>
        </p:nvCxnSpPr>
        <p:spPr>
          <a:xfrm>
            <a:off x="44222126" y="30500134"/>
            <a:ext cx="10050461"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370486" y="11582402"/>
            <a:ext cx="10018560" cy="160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254027" y="4841858"/>
            <a:ext cx="10018560" cy="160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userDrawn="1"/>
        </p:nvSpPr>
        <p:spPr>
          <a:xfrm>
            <a:off x="922339" y="5475146"/>
            <a:ext cx="10058400" cy="26736677"/>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sp>
        <p:nvSpPr>
          <p:cNvPr id="23" name="Rounded Rectangle 22"/>
          <p:cNvSpPr/>
          <p:nvPr userDrawn="1"/>
        </p:nvSpPr>
        <p:spPr>
          <a:xfrm>
            <a:off x="11587694" y="5475146"/>
            <a:ext cx="10058400" cy="26736677"/>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sp>
        <p:nvSpPr>
          <p:cNvPr id="24" name="Rounded Rectangle 23"/>
          <p:cNvSpPr/>
          <p:nvPr userDrawn="1"/>
        </p:nvSpPr>
        <p:spPr>
          <a:xfrm>
            <a:off x="22253045" y="5475146"/>
            <a:ext cx="10058400" cy="26736677"/>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sp>
        <p:nvSpPr>
          <p:cNvPr id="26" name="Rounded Rectangle 25"/>
          <p:cNvSpPr/>
          <p:nvPr userDrawn="1"/>
        </p:nvSpPr>
        <p:spPr>
          <a:xfrm>
            <a:off x="32918400" y="5475146"/>
            <a:ext cx="10058400" cy="26736677"/>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549" rtl="0" eaLnBrk="1" latinLnBrk="0" hangingPunct="1">
        <a:spcBef>
          <a:spcPct val="0"/>
        </a:spcBef>
        <a:buNone/>
        <a:defRPr sz="8798" kern="1200">
          <a:solidFill>
            <a:schemeClr val="bg1"/>
          </a:solidFill>
          <a:latin typeface="Trebuchet MS" pitchFamily="34" charset="0"/>
          <a:ea typeface="+mj-ea"/>
          <a:cs typeface="+mj-cs"/>
        </a:defRPr>
      </a:lvl1pPr>
    </p:titleStyle>
    <p:bodyStyle>
      <a:lvl1pPr marL="1645706" indent="-1645706" algn="l" defTabSz="4388549" rtl="0" eaLnBrk="1" latinLnBrk="0" hangingPunct="1">
        <a:spcBef>
          <a:spcPct val="20000"/>
        </a:spcBef>
        <a:buFont typeface="Arial" pitchFamily="34" charset="0"/>
        <a:buChar char="•"/>
        <a:defRPr sz="15398" kern="1200">
          <a:solidFill>
            <a:schemeClr val="tx1"/>
          </a:solidFill>
          <a:latin typeface="+mn-lt"/>
          <a:ea typeface="+mn-ea"/>
          <a:cs typeface="+mn-cs"/>
        </a:defRPr>
      </a:lvl1pPr>
      <a:lvl2pPr marL="3565697" indent="-1371422" algn="l" defTabSz="4388549"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687" indent="-1097138" algn="l" defTabSz="4388549" rtl="0" eaLnBrk="1" latinLnBrk="0" hangingPunct="1">
        <a:spcBef>
          <a:spcPct val="20000"/>
        </a:spcBef>
        <a:buFont typeface="Arial" pitchFamily="34" charset="0"/>
        <a:buChar char="•"/>
        <a:defRPr sz="11597" kern="1200">
          <a:solidFill>
            <a:schemeClr val="tx1"/>
          </a:solidFill>
          <a:latin typeface="+mn-lt"/>
          <a:ea typeface="+mn-ea"/>
          <a:cs typeface="+mn-cs"/>
        </a:defRPr>
      </a:lvl3pPr>
      <a:lvl4pPr marL="7679962"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236"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8510"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2785"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062"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1336"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549" rtl="0" eaLnBrk="1" latinLnBrk="0" hangingPunct="1">
        <a:defRPr sz="8597" kern="1200">
          <a:solidFill>
            <a:schemeClr val="tx1"/>
          </a:solidFill>
          <a:latin typeface="+mn-lt"/>
          <a:ea typeface="+mn-ea"/>
          <a:cs typeface="+mn-cs"/>
        </a:defRPr>
      </a:lvl1pPr>
      <a:lvl2pPr marL="2194274" algn="l" defTabSz="4388549" rtl="0" eaLnBrk="1" latinLnBrk="0" hangingPunct="1">
        <a:defRPr sz="8597" kern="1200">
          <a:solidFill>
            <a:schemeClr val="tx1"/>
          </a:solidFill>
          <a:latin typeface="+mn-lt"/>
          <a:ea typeface="+mn-ea"/>
          <a:cs typeface="+mn-cs"/>
        </a:defRPr>
      </a:lvl2pPr>
      <a:lvl3pPr marL="4388549" algn="l" defTabSz="4388549" rtl="0" eaLnBrk="1" latinLnBrk="0" hangingPunct="1">
        <a:defRPr sz="8597" kern="1200">
          <a:solidFill>
            <a:schemeClr val="tx1"/>
          </a:solidFill>
          <a:latin typeface="+mn-lt"/>
          <a:ea typeface="+mn-ea"/>
          <a:cs typeface="+mn-cs"/>
        </a:defRPr>
      </a:lvl3pPr>
      <a:lvl4pPr marL="6582826" algn="l" defTabSz="4388549" rtl="0" eaLnBrk="1" latinLnBrk="0" hangingPunct="1">
        <a:defRPr sz="8597" kern="1200">
          <a:solidFill>
            <a:schemeClr val="tx1"/>
          </a:solidFill>
          <a:latin typeface="+mn-lt"/>
          <a:ea typeface="+mn-ea"/>
          <a:cs typeface="+mn-cs"/>
        </a:defRPr>
      </a:lvl4pPr>
      <a:lvl5pPr marL="8777100" algn="l" defTabSz="4388549" rtl="0" eaLnBrk="1" latinLnBrk="0" hangingPunct="1">
        <a:defRPr sz="8597" kern="1200">
          <a:solidFill>
            <a:schemeClr val="tx1"/>
          </a:solidFill>
          <a:latin typeface="+mn-lt"/>
          <a:ea typeface="+mn-ea"/>
          <a:cs typeface="+mn-cs"/>
        </a:defRPr>
      </a:lvl5pPr>
      <a:lvl6pPr marL="10971374" algn="l" defTabSz="4388549" rtl="0" eaLnBrk="1" latinLnBrk="0" hangingPunct="1">
        <a:defRPr sz="8597" kern="1200">
          <a:solidFill>
            <a:schemeClr val="tx1"/>
          </a:solidFill>
          <a:latin typeface="+mn-lt"/>
          <a:ea typeface="+mn-ea"/>
          <a:cs typeface="+mn-cs"/>
        </a:defRPr>
      </a:lvl6pPr>
      <a:lvl7pPr marL="13165649" algn="l" defTabSz="4388549" rtl="0" eaLnBrk="1" latinLnBrk="0" hangingPunct="1">
        <a:defRPr sz="8597" kern="1200">
          <a:solidFill>
            <a:schemeClr val="tx1"/>
          </a:solidFill>
          <a:latin typeface="+mn-lt"/>
          <a:ea typeface="+mn-ea"/>
          <a:cs typeface="+mn-cs"/>
        </a:defRPr>
      </a:lvl7pPr>
      <a:lvl8pPr marL="15359923" algn="l" defTabSz="4388549" rtl="0" eaLnBrk="1" latinLnBrk="0" hangingPunct="1">
        <a:defRPr sz="8597" kern="1200">
          <a:solidFill>
            <a:schemeClr val="tx1"/>
          </a:solidFill>
          <a:latin typeface="+mn-lt"/>
          <a:ea typeface="+mn-ea"/>
          <a:cs typeface="+mn-cs"/>
        </a:defRPr>
      </a:lvl8pPr>
      <a:lvl9pPr marL="17554198" algn="l" defTabSz="4388549" rtl="0" eaLnBrk="1" latinLnBrk="0" hangingPunct="1">
        <a:defRPr sz="859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2"/>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5" tIns="45715" rIns="91435" bIns="45715" anchor="ctr"/>
          <a:lstStyle/>
          <a:p>
            <a:pPr>
              <a:defRPr/>
            </a:pPr>
            <a:endParaRPr lang="en-US" sz="1790" dirty="0"/>
          </a:p>
        </p:txBody>
      </p:sp>
      <p:sp>
        <p:nvSpPr>
          <p:cNvPr id="9" name="Rectangle 9"/>
          <p:cNvSpPr>
            <a:spLocks noChangeArrowheads="1"/>
          </p:cNvSpPr>
          <p:nvPr/>
        </p:nvSpPr>
        <p:spPr bwMode="auto">
          <a:xfrm>
            <a:off x="0" y="4805362"/>
            <a:ext cx="43891200" cy="152400"/>
          </a:xfrm>
          <a:prstGeom prst="rect">
            <a:avLst/>
          </a:prstGeom>
          <a:solidFill>
            <a:schemeClr val="accent5">
              <a:lumMod val="50000"/>
            </a:schemeClr>
          </a:solidFill>
          <a:ln w="152400">
            <a:noFill/>
            <a:miter lim="800000"/>
            <a:headEnd/>
            <a:tailEnd/>
          </a:ln>
          <a:effectLst/>
        </p:spPr>
        <p:txBody>
          <a:bodyPr wrap="none" lIns="91435" tIns="45715" rIns="91435" bIns="45715" anchor="ctr"/>
          <a:lstStyle/>
          <a:p>
            <a:pPr>
              <a:defRPr/>
            </a:pPr>
            <a:endParaRPr lang="en-US" sz="1790" dirty="0"/>
          </a:p>
        </p:txBody>
      </p:sp>
      <p:sp>
        <p:nvSpPr>
          <p:cNvPr id="10" name="Text Box 14"/>
          <p:cNvSpPr txBox="1">
            <a:spLocks noChangeArrowheads="1"/>
          </p:cNvSpPr>
          <p:nvPr/>
        </p:nvSpPr>
        <p:spPr bwMode="auto">
          <a:xfrm>
            <a:off x="1484182" y="32232601"/>
            <a:ext cx="2514600" cy="336630"/>
          </a:xfrm>
          <a:prstGeom prst="rect">
            <a:avLst/>
          </a:prstGeom>
          <a:noFill/>
          <a:ln w="9525">
            <a:noFill/>
            <a:miter lim="800000"/>
            <a:headEnd/>
            <a:tailEnd/>
          </a:ln>
          <a:effectLst/>
        </p:spPr>
        <p:txBody>
          <a:bodyPr lIns="91262" tIns="45624" rIns="91262" bIns="45624">
            <a:spAutoFit/>
          </a:bodyPr>
          <a:lstStyle/>
          <a:p>
            <a:pPr eaLnBrk="0" hangingPunct="0">
              <a:lnSpc>
                <a:spcPct val="65000"/>
              </a:lnSpc>
              <a:spcBef>
                <a:spcPct val="50000"/>
              </a:spcBef>
              <a:defRPr/>
            </a:pPr>
            <a:r>
              <a:rPr lang="en-US" sz="499" b="1" dirty="0" smtClean="0">
                <a:solidFill>
                  <a:schemeClr val="bg1">
                    <a:lumMod val="75000"/>
                  </a:schemeClr>
                </a:solidFill>
                <a:latin typeface="Arial" charset="0"/>
              </a:rPr>
              <a:t>RESEARCH POSTER PRESENTATION </a:t>
            </a:r>
            <a:r>
              <a:rPr lang="en-US" sz="499" b="1" dirty="0">
                <a:solidFill>
                  <a:schemeClr val="bg1">
                    <a:lumMod val="75000"/>
                  </a:schemeClr>
                </a:solidFill>
                <a:latin typeface="Arial" charset="0"/>
              </a:rPr>
              <a:t>DESIGN © </a:t>
            </a:r>
            <a:r>
              <a:rPr lang="en-US" sz="499" b="1" dirty="0" smtClean="0">
                <a:solidFill>
                  <a:schemeClr val="bg1">
                    <a:lumMod val="75000"/>
                  </a:schemeClr>
                </a:solidFill>
                <a:latin typeface="Arial" charset="0"/>
              </a:rPr>
              <a:t>2012</a:t>
            </a:r>
            <a:endParaRPr lang="en-US" sz="499" b="1" dirty="0">
              <a:solidFill>
                <a:schemeClr val="bg1">
                  <a:lumMod val="75000"/>
                </a:schemeClr>
              </a:solidFill>
              <a:latin typeface="Arial" charset="0"/>
            </a:endParaRPr>
          </a:p>
          <a:p>
            <a:pPr eaLnBrk="0" hangingPunct="0">
              <a:lnSpc>
                <a:spcPct val="65000"/>
              </a:lnSpc>
              <a:spcBef>
                <a:spcPct val="50000"/>
              </a:spcBef>
              <a:defRPr/>
            </a:pPr>
            <a:r>
              <a:rPr lang="en-US" sz="1099" b="1" dirty="0">
                <a:solidFill>
                  <a:schemeClr val="bg1">
                    <a:lumMod val="75000"/>
                  </a:schemeClr>
                </a:solidFill>
                <a:latin typeface="Arial" charset="0"/>
              </a:rPr>
              <a:t>www.PosterPresentations.com</a:t>
            </a:r>
          </a:p>
        </p:txBody>
      </p:sp>
      <p:sp>
        <p:nvSpPr>
          <p:cNvPr id="27" name="Rectangle 26"/>
          <p:cNvSpPr/>
          <p:nvPr/>
        </p:nvSpPr>
        <p:spPr>
          <a:xfrm>
            <a:off x="44222126" y="0"/>
            <a:ext cx="10050461"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0" tIns="365741" rIns="182870" bIns="182870" rtlCol="0" anchor="t" anchorCtr="0"/>
          <a:lstStyle/>
          <a:p>
            <a:pPr algn="ctr"/>
            <a:r>
              <a:rPr lang="en-US" sz="3998" b="1" dirty="0" smtClean="0">
                <a:solidFill>
                  <a:schemeClr val="bg1"/>
                </a:solidFill>
                <a:latin typeface="Trebuchet MS" pitchFamily="34" charset="0"/>
              </a:rPr>
              <a:t>QUICK</a:t>
            </a:r>
            <a:r>
              <a:rPr lang="en-US" sz="3998" b="1" baseline="0" dirty="0" smtClean="0">
                <a:solidFill>
                  <a:schemeClr val="bg1"/>
                </a:solidFill>
                <a:latin typeface="Trebuchet MS" pitchFamily="34" charset="0"/>
              </a:rPr>
              <a:t> TIPS</a:t>
            </a:r>
            <a:endParaRPr lang="en-US" sz="3998" b="1" dirty="0" smtClean="0">
              <a:solidFill>
                <a:schemeClr val="bg1"/>
              </a:solidFill>
              <a:latin typeface="Trebuchet MS" pitchFamily="34" charset="0"/>
            </a:endParaRPr>
          </a:p>
          <a:p>
            <a:pPr algn="ctr"/>
            <a:r>
              <a:rPr lang="en-US" sz="3998" b="1" dirty="0" smtClean="0">
                <a:solidFill>
                  <a:srgbClr val="FFFF00"/>
                </a:solidFill>
                <a:latin typeface="Trebuchet MS" pitchFamily="34" charset="0"/>
              </a:rPr>
              <a:t>(--THIS SECTION DOES NOT PRINT--)</a:t>
            </a:r>
          </a:p>
          <a:p>
            <a:pPr algn="ctr"/>
            <a:endParaRPr lang="en-US" sz="3202" b="1" dirty="0" smtClean="0">
              <a:latin typeface="Trebuchet MS" pitchFamily="34" charset="0"/>
            </a:endParaRPr>
          </a:p>
          <a:p>
            <a:pPr defTabSz="3134530"/>
            <a:r>
              <a:rPr lang="en-US" sz="3202" dirty="0" smtClean="0">
                <a:latin typeface="Trebuchet MS" pitchFamily="34" charset="0"/>
              </a:rPr>
              <a:t>This PowerPoint</a:t>
            </a:r>
            <a:r>
              <a:rPr lang="en-US" sz="3202" baseline="0" dirty="0" smtClean="0">
                <a:latin typeface="Trebuchet MS" pitchFamily="34" charset="0"/>
              </a:rPr>
              <a:t> template requires basic PowerPoint (version 2007 or newer) skills. Below is a list of commonly asked questions specific to this template. </a:t>
            </a:r>
            <a:br>
              <a:rPr lang="en-US" sz="3202" baseline="0" dirty="0" smtClean="0">
                <a:latin typeface="Trebuchet MS" pitchFamily="34" charset="0"/>
              </a:rPr>
            </a:br>
            <a:r>
              <a:rPr lang="en-US" sz="3202" baseline="0" dirty="0" smtClean="0">
                <a:latin typeface="Trebuchet MS" pitchFamily="34" charset="0"/>
              </a:rPr>
              <a:t>If you are using an older version of PowerPoint some template features may not work properly.</a:t>
            </a:r>
            <a:endParaRPr lang="en-US" sz="3998" b="1" dirty="0" smtClean="0">
              <a:solidFill>
                <a:srgbClr val="FFFF00"/>
              </a:solidFill>
              <a:latin typeface="Trebuchet MS" pitchFamily="34" charset="0"/>
            </a:endParaRPr>
          </a:p>
          <a:p>
            <a:pPr defTabSz="3134530"/>
            <a:endParaRPr lang="en-US" sz="3998" b="1" dirty="0" smtClean="0">
              <a:solidFill>
                <a:srgbClr val="FFFF00"/>
              </a:solidFill>
              <a:latin typeface="Trebuchet MS" pitchFamily="34" charset="0"/>
            </a:endParaRPr>
          </a:p>
          <a:p>
            <a:pPr algn="ctr"/>
            <a:r>
              <a:rPr lang="en-US" sz="3998" b="1" dirty="0" smtClean="0">
                <a:solidFill>
                  <a:schemeClr val="bg1"/>
                </a:solidFill>
                <a:latin typeface="Trebuchet MS" pitchFamily="34" charset="0"/>
              </a:rPr>
              <a:t>Using the template</a:t>
            </a:r>
            <a:endParaRPr lang="en-US" sz="3998" b="1" baseline="0" dirty="0" smtClean="0">
              <a:solidFill>
                <a:schemeClr val="bg1"/>
              </a:solidFill>
              <a:latin typeface="Trebuchet MS" pitchFamily="34" charset="0"/>
            </a:endParaRPr>
          </a:p>
          <a:p>
            <a:pPr algn="ctr"/>
            <a:endParaRPr lang="en-US" sz="3202" b="1" dirty="0" smtClean="0">
              <a:solidFill>
                <a:srgbClr val="FFFF00"/>
              </a:solidFill>
              <a:latin typeface="Trebuchet MS" pitchFamily="34" charset="0"/>
            </a:endParaRPr>
          </a:p>
          <a:p>
            <a:pPr marL="0" marR="0" indent="0" algn="l" defTabSz="3134530" rtl="0" eaLnBrk="1" fontAlgn="auto" latinLnBrk="0" hangingPunct="1">
              <a:lnSpc>
                <a:spcPct val="100000"/>
              </a:lnSpc>
              <a:spcBef>
                <a:spcPts val="0"/>
              </a:spcBef>
              <a:spcAft>
                <a:spcPts val="0"/>
              </a:spcAft>
              <a:buClrTx/>
              <a:buSzTx/>
              <a:buFontTx/>
              <a:buNone/>
              <a:tabLst/>
              <a:defRPr/>
            </a:pPr>
            <a:r>
              <a:rPr lang="en-US" sz="3202" b="1" dirty="0" smtClean="0">
                <a:solidFill>
                  <a:srgbClr val="FFFF00"/>
                </a:solidFill>
                <a:latin typeface="Trebuchet MS" pitchFamily="34" charset="0"/>
              </a:rPr>
              <a:t>Verifying the quality of your graphics</a:t>
            </a:r>
          </a:p>
          <a:p>
            <a:pPr defTabSz="3134530"/>
            <a:r>
              <a:rPr lang="en-US" sz="3202" dirty="0" smtClean="0">
                <a:latin typeface="Trebuchet MS" pitchFamily="34" charset="0"/>
              </a:rPr>
              <a:t>Go to the </a:t>
            </a:r>
            <a:r>
              <a:rPr lang="en-US" sz="3202"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2" baseline="0" dirty="0" smtClean="0">
                <a:latin typeface="Trebuchet MS" pitchFamily="34" charset="0"/>
              </a:rPr>
            </a:br>
            <a:endParaRPr lang="en-US" sz="3202" baseline="0" dirty="0" smtClean="0">
              <a:latin typeface="Trebuchet MS" pitchFamily="34" charset="0"/>
            </a:endParaRPr>
          </a:p>
          <a:p>
            <a:pPr defTabSz="3134530"/>
            <a:r>
              <a:rPr lang="en-US" sz="3202" b="1" dirty="0" smtClean="0">
                <a:solidFill>
                  <a:srgbClr val="FFFF00"/>
                </a:solidFill>
                <a:latin typeface="Trebuchet MS" pitchFamily="34" charset="0"/>
              </a:rPr>
              <a:t>Using the placeholders</a:t>
            </a:r>
          </a:p>
          <a:p>
            <a:pPr defTabSz="3134530"/>
            <a:r>
              <a:rPr lang="en-US" sz="3202" baseline="0" dirty="0" smtClean="0">
                <a:latin typeface="Trebuchet MS" pitchFamily="34" charset="0"/>
              </a:rPr>
              <a:t>To add text to this template click inside a placeholder and type in or paste your text. To move a placeholder, click on it </a:t>
            </a:r>
            <a:r>
              <a:rPr lang="en-US" sz="3202" u="sng" baseline="0" dirty="0" smtClean="0">
                <a:latin typeface="Trebuchet MS" pitchFamily="34" charset="0"/>
              </a:rPr>
              <a:t>once</a:t>
            </a:r>
            <a:r>
              <a:rPr lang="en-US" sz="3202" baseline="0" dirty="0" smtClean="0">
                <a:latin typeface="Trebuchet MS" pitchFamily="34" charset="0"/>
              </a:rPr>
              <a:t> (to select it), place your cursor on its frame and your cursor will change to this symbol:         Then, click </a:t>
            </a:r>
            <a:r>
              <a:rPr lang="en-US" sz="3202" u="sng" baseline="0" dirty="0" smtClean="0">
                <a:latin typeface="Trebuchet MS" pitchFamily="34" charset="0"/>
              </a:rPr>
              <a:t>once</a:t>
            </a:r>
            <a:r>
              <a:rPr lang="en-US" sz="3202" baseline="0" dirty="0" smtClean="0">
                <a:latin typeface="Trebuchet MS" pitchFamily="34" charset="0"/>
              </a:rPr>
              <a:t> and drag it to its new location where you can resize it as needed. Additional placeholders can be found on the left side of this template.</a:t>
            </a:r>
          </a:p>
          <a:p>
            <a:pPr defTabSz="3134530"/>
            <a:endParaRPr lang="en-US" sz="3202" b="1" baseline="0" dirty="0" smtClean="0">
              <a:solidFill>
                <a:srgbClr val="FFFF00"/>
              </a:solidFill>
              <a:latin typeface="Trebuchet MS" pitchFamily="34" charset="0"/>
            </a:endParaRPr>
          </a:p>
          <a:p>
            <a:pPr defTabSz="3134530"/>
            <a:r>
              <a:rPr lang="en-US" sz="3202" b="1" baseline="0" dirty="0" smtClean="0">
                <a:solidFill>
                  <a:srgbClr val="FFFF00"/>
                </a:solidFill>
                <a:latin typeface="Trebuchet MS" pitchFamily="34" charset="0"/>
              </a:rPr>
              <a:t>Modifying the layout</a:t>
            </a:r>
          </a:p>
          <a:p>
            <a:pPr defTabSz="3134530"/>
            <a:r>
              <a:rPr lang="en-US" sz="3202" dirty="0" smtClean="0">
                <a:latin typeface="Trebuchet MS" pitchFamily="34" charset="0"/>
              </a:rPr>
              <a:t>This template has four</a:t>
            </a:r>
            <a:endParaRPr lang="en-US" sz="3202" baseline="0" dirty="0" smtClean="0">
              <a:latin typeface="Trebuchet MS" pitchFamily="34" charset="0"/>
            </a:endParaRPr>
          </a:p>
          <a:p>
            <a:pPr defTabSz="3134530"/>
            <a:r>
              <a:rPr lang="en-US" sz="3202" baseline="0" dirty="0" smtClean="0">
                <a:latin typeface="Trebuchet MS" pitchFamily="34" charset="0"/>
              </a:rPr>
              <a:t>different column layouts. </a:t>
            </a:r>
          </a:p>
          <a:p>
            <a:pPr defTabSz="3134530"/>
            <a:r>
              <a:rPr lang="en-US" sz="3202" u="sng" baseline="0" dirty="0" smtClean="0">
                <a:latin typeface="Trebuchet MS" pitchFamily="34" charset="0"/>
              </a:rPr>
              <a:t>Right-click</a:t>
            </a:r>
            <a:r>
              <a:rPr lang="en-US" sz="3202" baseline="0" dirty="0" smtClean="0">
                <a:latin typeface="Trebuchet MS" pitchFamily="34" charset="0"/>
              </a:rPr>
              <a:t> your mouse</a:t>
            </a:r>
          </a:p>
          <a:p>
            <a:pPr defTabSz="3134530"/>
            <a:r>
              <a:rPr lang="en-US" sz="3202" baseline="0" dirty="0" smtClean="0">
                <a:latin typeface="Trebuchet MS" pitchFamily="34" charset="0"/>
              </a:rPr>
              <a:t>on the background and </a:t>
            </a:r>
          </a:p>
          <a:p>
            <a:pPr defTabSz="3134530"/>
            <a:r>
              <a:rPr lang="en-US" sz="3202" baseline="0" dirty="0" smtClean="0">
                <a:latin typeface="Trebuchet MS" pitchFamily="34" charset="0"/>
              </a:rPr>
              <a:t>click on “Layout” to see </a:t>
            </a:r>
          </a:p>
          <a:p>
            <a:pPr defTabSz="3134530"/>
            <a:r>
              <a:rPr lang="en-US" sz="3202" baseline="0" dirty="0" smtClean="0">
                <a:latin typeface="Trebuchet MS" pitchFamily="34" charset="0"/>
              </a:rPr>
              <a:t>the layout options.</a:t>
            </a:r>
            <a:endParaRPr lang="en-US" sz="3202" dirty="0" smtClean="0">
              <a:latin typeface="Trebuchet MS" pitchFamily="34" charset="0"/>
            </a:endParaRPr>
          </a:p>
          <a:p>
            <a:pPr marL="0" marR="0" indent="0" algn="l" defTabSz="3134530" rtl="0" eaLnBrk="1" fontAlgn="auto" latinLnBrk="0" hangingPunct="1">
              <a:lnSpc>
                <a:spcPct val="100000"/>
              </a:lnSpc>
              <a:spcBef>
                <a:spcPts val="0"/>
              </a:spcBef>
              <a:spcAft>
                <a:spcPts val="0"/>
              </a:spcAft>
              <a:buClrTx/>
              <a:buSzTx/>
              <a:buFontTx/>
              <a:buNone/>
              <a:tabLst/>
              <a:defRPr/>
            </a:pPr>
            <a:r>
              <a:rPr lang="en-US" sz="3202"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530" rtl="0" eaLnBrk="1" fontAlgn="auto" latinLnBrk="0" hangingPunct="1">
              <a:lnSpc>
                <a:spcPct val="100000"/>
              </a:lnSpc>
              <a:spcBef>
                <a:spcPts val="0"/>
              </a:spcBef>
              <a:spcAft>
                <a:spcPts val="0"/>
              </a:spcAft>
              <a:buClrTx/>
              <a:buSzTx/>
              <a:buFontTx/>
              <a:buNone/>
              <a:tabLst/>
              <a:defRPr/>
            </a:pPr>
            <a:endParaRPr lang="en-US" sz="3202" baseline="0" dirty="0" smtClean="0">
              <a:latin typeface="Trebuchet MS" pitchFamily="34" charset="0"/>
            </a:endParaRPr>
          </a:p>
          <a:p>
            <a:pPr defTabSz="3134530"/>
            <a:r>
              <a:rPr lang="en-US" sz="3202" b="1" baseline="0" dirty="0" smtClean="0">
                <a:solidFill>
                  <a:srgbClr val="FFFF00"/>
                </a:solidFill>
                <a:latin typeface="Trebuchet MS" pitchFamily="34" charset="0"/>
              </a:rPr>
              <a:t>Importing text and graphics from external sources</a:t>
            </a:r>
          </a:p>
          <a:p>
            <a:pPr defTabSz="3134530"/>
            <a:r>
              <a:rPr lang="en-US" sz="3202" b="1" u="sng" baseline="0" dirty="0" smtClean="0">
                <a:latin typeface="Trebuchet MS" pitchFamily="34" charset="0"/>
              </a:rPr>
              <a:t>TEXT: </a:t>
            </a:r>
            <a:r>
              <a:rPr lang="en-US" sz="3202" baseline="0" dirty="0" smtClean="0">
                <a:latin typeface="Trebuchet MS" pitchFamily="34" charset="0"/>
              </a:rPr>
              <a:t>Paste or type your text into a pre-existing placeholder or drag in a new placeholder from the left side of the template. Move it anywhere as needed.</a:t>
            </a:r>
          </a:p>
          <a:p>
            <a:pPr defTabSz="3134530"/>
            <a:r>
              <a:rPr lang="en-US" sz="3202" b="1" u="sng" baseline="0" dirty="0" smtClean="0">
                <a:latin typeface="Trebuchet MS" pitchFamily="34" charset="0"/>
              </a:rPr>
              <a:t>PHOTOS: </a:t>
            </a:r>
            <a:r>
              <a:rPr lang="en-US" sz="3202" baseline="0" dirty="0" smtClean="0">
                <a:latin typeface="Trebuchet MS" pitchFamily="34" charset="0"/>
              </a:rPr>
              <a:t>Drag in a picture placeholder, size it </a:t>
            </a:r>
            <a:r>
              <a:rPr lang="en-US" sz="3202" u="sng" baseline="0" dirty="0" smtClean="0">
                <a:latin typeface="Trebuchet MS" pitchFamily="34" charset="0"/>
              </a:rPr>
              <a:t>first</a:t>
            </a:r>
            <a:r>
              <a:rPr lang="en-US" sz="3202" baseline="0" dirty="0" smtClean="0">
                <a:latin typeface="Trebuchet MS" pitchFamily="34" charset="0"/>
              </a:rPr>
              <a:t>, click in it and insert a photo from the menu.</a:t>
            </a:r>
          </a:p>
          <a:p>
            <a:pPr defTabSz="3134530"/>
            <a:r>
              <a:rPr lang="en-US" sz="3202" b="1" u="sng" baseline="0" dirty="0" smtClean="0">
                <a:latin typeface="Trebuchet MS" pitchFamily="34" charset="0"/>
              </a:rPr>
              <a:t>TABLES: </a:t>
            </a:r>
            <a:r>
              <a:rPr lang="en-US" sz="3202" baseline="0" dirty="0" smtClean="0">
                <a:latin typeface="Trebuchet MS" pitchFamily="34" charset="0"/>
              </a:rPr>
              <a:t>You can copy and paste a table from an external document onto this poster template. To adjust  the way the text fits within the cells of a table that has been pasted, </a:t>
            </a:r>
            <a:r>
              <a:rPr lang="en-US" sz="3202" u="sng" baseline="0" dirty="0" smtClean="0">
                <a:latin typeface="Trebuchet MS" pitchFamily="34" charset="0"/>
              </a:rPr>
              <a:t>right-click</a:t>
            </a:r>
            <a:r>
              <a:rPr lang="en-US" sz="3202" baseline="0" dirty="0" smtClean="0">
                <a:latin typeface="Trebuchet MS" pitchFamily="34" charset="0"/>
              </a:rPr>
              <a:t> on the table, click FORMAT SHAPE  then click on TEXT BOX and change the INTERNAL MARGIN values to 0.25</a:t>
            </a:r>
          </a:p>
          <a:p>
            <a:pPr defTabSz="3134530"/>
            <a:endParaRPr lang="en-US" sz="3202" baseline="0" dirty="0" smtClean="0">
              <a:latin typeface="Trebuchet MS" pitchFamily="34" charset="0"/>
            </a:endParaRPr>
          </a:p>
          <a:p>
            <a:pPr defTabSz="3134530"/>
            <a:r>
              <a:rPr lang="en-US" sz="3202" b="1" baseline="0" dirty="0" smtClean="0">
                <a:solidFill>
                  <a:srgbClr val="FFFF00"/>
                </a:solidFill>
                <a:latin typeface="Trebuchet MS" pitchFamily="34" charset="0"/>
              </a:rPr>
              <a:t>Modifying the color scheme</a:t>
            </a:r>
          </a:p>
          <a:p>
            <a:pPr defTabSz="3134530"/>
            <a:r>
              <a:rPr lang="en-US" sz="3202" baseline="0" dirty="0" smtClean="0">
                <a:latin typeface="Trebuchet MS" pitchFamily="34" charset="0"/>
              </a:rPr>
              <a:t>To change the color scheme of this template go to the “Design” menu and click on “Colors”. You can choose from the provide color combinations or you can create your own.</a:t>
            </a:r>
          </a:p>
          <a:p>
            <a:pPr defTabSz="3134530"/>
            <a:endParaRPr lang="en-US" sz="3202" baseline="0" dirty="0" smtClean="0">
              <a:latin typeface="Trebuchet MS" pitchFamily="34" charset="0"/>
            </a:endParaRPr>
          </a:p>
          <a:p>
            <a:pPr defTabSz="3134530"/>
            <a:endParaRPr lang="en-US" sz="3202" baseline="0" dirty="0" smtClean="0">
              <a:latin typeface="Trebuchet MS" pitchFamily="34" charset="0"/>
            </a:endParaRPr>
          </a:p>
          <a:p>
            <a:pPr defTabSz="4388866"/>
            <a:endParaRPr lang="en-US" sz="2002" baseline="0" dirty="0" smtClean="0">
              <a:latin typeface="Trebuchet MS" pitchFamily="34" charset="0"/>
            </a:endParaRPr>
          </a:p>
          <a:p>
            <a:pPr defTabSz="4388866"/>
            <a:endParaRPr lang="en-US" sz="2002" dirty="0" smtClean="0">
              <a:latin typeface="Trebuchet MS" pitchFamily="34" charset="0"/>
            </a:endParaRPr>
          </a:p>
          <a:p>
            <a:pPr algn="ctr"/>
            <a:endParaRPr lang="en-US" sz="2002" b="1" dirty="0" smtClean="0">
              <a:solidFill>
                <a:schemeClr val="bg1"/>
              </a:solidFill>
              <a:latin typeface="Trebuchet MS" pitchFamily="34" charset="0"/>
            </a:endParaRPr>
          </a:p>
          <a:p>
            <a:pPr defTabSz="4388866"/>
            <a:endParaRPr lang="en-US" sz="2002" b="1" dirty="0" smtClean="0">
              <a:solidFill>
                <a:srgbClr val="FFFF00"/>
              </a:solidFill>
              <a:latin typeface="Trebuchet MS" pitchFamily="34" charset="0"/>
            </a:endParaRPr>
          </a:p>
          <a:p>
            <a:pPr algn="ctr"/>
            <a:endParaRPr lang="en-US" sz="3202" b="1" dirty="0">
              <a:latin typeface="Trebuchet MS" pitchFamily="34" charset="0"/>
            </a:endParaRPr>
          </a:p>
        </p:txBody>
      </p:sp>
      <p:sp>
        <p:nvSpPr>
          <p:cNvPr id="28" name="Rectangle 27"/>
          <p:cNvSpPr/>
          <p:nvPr/>
        </p:nvSpPr>
        <p:spPr>
          <a:xfrm>
            <a:off x="-13946599" y="-77486"/>
            <a:ext cx="13577438"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0" tIns="365741" rIns="182870" bIns="182870" rtlCol="0" anchor="t" anchorCtr="0"/>
          <a:lstStyle/>
          <a:p>
            <a:pPr algn="ctr"/>
            <a:r>
              <a:rPr lang="en-US" sz="4402" b="1" dirty="0" smtClean="0">
                <a:solidFill>
                  <a:schemeClr val="bg1"/>
                </a:solidFill>
                <a:latin typeface="Trebuchet MS" pitchFamily="34" charset="0"/>
              </a:rPr>
              <a:t>QUICK DESIGN</a:t>
            </a:r>
            <a:r>
              <a:rPr lang="en-US" sz="4402" b="1" baseline="0" dirty="0" smtClean="0">
                <a:solidFill>
                  <a:schemeClr val="bg1"/>
                </a:solidFill>
                <a:latin typeface="Trebuchet MS" pitchFamily="34" charset="0"/>
              </a:rPr>
              <a:t> </a:t>
            </a:r>
            <a:r>
              <a:rPr lang="en-US" sz="4402" b="1" dirty="0" smtClean="0">
                <a:solidFill>
                  <a:schemeClr val="bg1"/>
                </a:solidFill>
                <a:latin typeface="Trebuchet MS" pitchFamily="34" charset="0"/>
              </a:rPr>
              <a:t>GUIDE</a:t>
            </a:r>
          </a:p>
          <a:p>
            <a:pPr algn="ctr"/>
            <a:r>
              <a:rPr lang="en-US" sz="3998" b="1" dirty="0" smtClean="0">
                <a:solidFill>
                  <a:srgbClr val="FFFF00"/>
                </a:solidFill>
                <a:latin typeface="Trebuchet MS" pitchFamily="34" charset="0"/>
              </a:rPr>
              <a:t>(--THIS SECTION DOES NOT PRINT--)</a:t>
            </a:r>
          </a:p>
          <a:p>
            <a:pPr algn="ctr"/>
            <a:endParaRPr lang="en-US" sz="3202" b="1" dirty="0" smtClean="0">
              <a:latin typeface="Trebuchet MS" pitchFamily="34" charset="0"/>
            </a:endParaRPr>
          </a:p>
          <a:p>
            <a:pPr defTabSz="4388866"/>
            <a:r>
              <a:rPr lang="en-US" sz="3202" dirty="0" smtClean="0">
                <a:latin typeface="Trebuchet MS" pitchFamily="34" charset="0"/>
              </a:rPr>
              <a:t>This PowerPoint</a:t>
            </a:r>
            <a:r>
              <a:rPr lang="en-US" sz="3202" baseline="0" dirty="0" smtClean="0">
                <a:latin typeface="Trebuchet MS" pitchFamily="34" charset="0"/>
              </a:rPr>
              <a:t> </a:t>
            </a:r>
            <a:r>
              <a:rPr lang="en-US" sz="3202" dirty="0" smtClean="0">
                <a:latin typeface="Trebuchet MS" pitchFamily="34" charset="0"/>
              </a:rPr>
              <a:t>2007 template produces</a:t>
            </a:r>
            <a:r>
              <a:rPr lang="en-US" sz="3202" baseline="0" dirty="0" smtClean="0">
                <a:latin typeface="Trebuchet MS" pitchFamily="34" charset="0"/>
              </a:rPr>
              <a:t> </a:t>
            </a:r>
            <a:r>
              <a:rPr lang="en-US" sz="3202" dirty="0" smtClean="0">
                <a:latin typeface="Trebuchet MS" pitchFamily="34" charset="0"/>
              </a:rPr>
              <a:t>a 36”x48” professional  poster. It</a:t>
            </a:r>
            <a:r>
              <a:rPr lang="en-US" sz="3202" baseline="0" dirty="0" smtClean="0">
                <a:latin typeface="Trebuchet MS" pitchFamily="34" charset="0"/>
              </a:rPr>
              <a:t> </a:t>
            </a:r>
            <a:r>
              <a:rPr lang="en-US" sz="3202" dirty="0" smtClean="0">
                <a:latin typeface="Trebuchet MS" pitchFamily="34" charset="0"/>
              </a:rPr>
              <a:t>will save you valuable time placing titles, subtitles,</a:t>
            </a:r>
            <a:r>
              <a:rPr lang="en-US" sz="3202" baseline="0" dirty="0" smtClean="0">
                <a:latin typeface="Trebuchet MS" pitchFamily="34" charset="0"/>
              </a:rPr>
              <a:t> text, and graphics</a:t>
            </a:r>
            <a:r>
              <a:rPr lang="en-US" sz="3202" dirty="0" smtClean="0">
                <a:latin typeface="Trebuchet MS" pitchFamily="34" charset="0"/>
              </a:rPr>
              <a:t>. </a:t>
            </a:r>
          </a:p>
          <a:p>
            <a:pPr defTabSz="4388866"/>
            <a:endParaRPr lang="en-US" sz="3202" dirty="0" smtClean="0">
              <a:latin typeface="Trebuchet MS" pitchFamily="34" charset="0"/>
            </a:endParaRPr>
          </a:p>
          <a:p>
            <a:pPr defTabSz="4388866"/>
            <a:r>
              <a:rPr lang="en-US" sz="3202" dirty="0" smtClean="0">
                <a:latin typeface="Trebuchet MS" pitchFamily="34" charset="0"/>
              </a:rPr>
              <a:t>Use it to create your presentation. Then send</a:t>
            </a:r>
            <a:r>
              <a:rPr lang="en-US" sz="3202" baseline="0" dirty="0" smtClean="0">
                <a:latin typeface="Trebuchet MS" pitchFamily="34" charset="0"/>
              </a:rPr>
              <a:t> it </a:t>
            </a:r>
            <a:r>
              <a:rPr lang="en-US" sz="3202" dirty="0" smtClean="0">
                <a:latin typeface="Trebuchet MS" pitchFamily="34" charset="0"/>
              </a:rPr>
              <a:t>to </a:t>
            </a:r>
            <a:r>
              <a:rPr lang="en-US" sz="3202" b="1" dirty="0" smtClean="0">
                <a:latin typeface="Trebuchet MS" pitchFamily="34" charset="0"/>
              </a:rPr>
              <a:t>PosterPresentations.com</a:t>
            </a:r>
            <a:r>
              <a:rPr lang="en-US" sz="3202" dirty="0" smtClean="0">
                <a:latin typeface="Trebuchet MS" pitchFamily="34" charset="0"/>
              </a:rPr>
              <a:t> for premium quality, same day affordable printing.</a:t>
            </a:r>
            <a:br>
              <a:rPr lang="en-US" sz="3202" dirty="0" smtClean="0">
                <a:latin typeface="Trebuchet MS" pitchFamily="34" charset="0"/>
              </a:rPr>
            </a:br>
            <a:endParaRPr lang="en-US" sz="3202" dirty="0" smtClean="0">
              <a:latin typeface="Trebuchet MS" pitchFamily="34" charset="0"/>
            </a:endParaRPr>
          </a:p>
          <a:p>
            <a:pPr defTabSz="4388866"/>
            <a:r>
              <a:rPr lang="en-US" sz="3202" dirty="0" smtClean="0">
                <a:latin typeface="Trebuchet MS" pitchFamily="34" charset="0"/>
              </a:rPr>
              <a:t>We provide a series of </a:t>
            </a:r>
            <a:r>
              <a:rPr lang="en-US" sz="3202" b="1" dirty="0" smtClean="0">
                <a:latin typeface="Trebuchet MS" pitchFamily="34" charset="0"/>
              </a:rPr>
              <a:t>online tutorials</a:t>
            </a:r>
            <a:r>
              <a:rPr lang="en-US" sz="3202" dirty="0" smtClean="0">
                <a:latin typeface="Trebuchet MS" pitchFamily="34" charset="0"/>
              </a:rPr>
              <a:t> that will guide you through the poster design process and answer your poster production questions. </a:t>
            </a:r>
          </a:p>
          <a:p>
            <a:pPr defTabSz="4388866"/>
            <a:endParaRPr lang="en-US" sz="3202" dirty="0" smtClean="0">
              <a:latin typeface="Trebuchet MS" pitchFamily="34" charset="0"/>
            </a:endParaRPr>
          </a:p>
          <a:p>
            <a:pPr defTabSz="4388866"/>
            <a:r>
              <a:rPr lang="en-US" sz="3202" dirty="0" smtClean="0">
                <a:latin typeface="Trebuchet MS" pitchFamily="34" charset="0"/>
              </a:rPr>
              <a:t>View our online</a:t>
            </a:r>
            <a:r>
              <a:rPr lang="en-US" sz="3202" baseline="0" dirty="0" smtClean="0">
                <a:latin typeface="Trebuchet MS" pitchFamily="34" charset="0"/>
              </a:rPr>
              <a:t> tutorials at:</a:t>
            </a:r>
            <a:r>
              <a:rPr lang="en-US" sz="3202" dirty="0" smtClean="0">
                <a:latin typeface="Trebuchet MS" pitchFamily="34" charset="0"/>
              </a:rPr>
              <a:t/>
            </a:r>
            <a:br>
              <a:rPr lang="en-US" sz="3202" dirty="0" smtClean="0">
                <a:latin typeface="Trebuchet MS" pitchFamily="34" charset="0"/>
              </a:rPr>
            </a:br>
            <a:r>
              <a:rPr lang="en-US" sz="3202" dirty="0" smtClean="0">
                <a:solidFill>
                  <a:srgbClr val="FFFF00"/>
                </a:solidFill>
                <a:latin typeface="Trebuchet MS" pitchFamily="34" charset="0"/>
              </a:rPr>
              <a:t> http://bit.ly/Poster_creation_help </a:t>
            </a:r>
            <a:r>
              <a:rPr lang="en-US" sz="3202" dirty="0" smtClean="0">
                <a:latin typeface="Trebuchet MS" pitchFamily="34" charset="0"/>
              </a:rPr>
              <a:t/>
            </a:r>
            <a:br>
              <a:rPr lang="en-US" sz="3202" dirty="0" smtClean="0">
                <a:latin typeface="Trebuchet MS" pitchFamily="34" charset="0"/>
              </a:rPr>
            </a:br>
            <a:r>
              <a:rPr lang="en-US" sz="3202" dirty="0" smtClean="0">
                <a:latin typeface="Trebuchet MS" pitchFamily="34" charset="0"/>
              </a:rPr>
              <a:t>(copy</a:t>
            </a:r>
            <a:r>
              <a:rPr lang="en-US" sz="3202" baseline="0" dirty="0" smtClean="0">
                <a:latin typeface="Trebuchet MS" pitchFamily="34" charset="0"/>
              </a:rPr>
              <a:t> and paste the link into your web browser).</a:t>
            </a:r>
          </a:p>
          <a:p>
            <a:pPr defTabSz="4388866"/>
            <a:endParaRPr lang="en-US" sz="3202" dirty="0" smtClean="0">
              <a:latin typeface="Trebuchet MS" pitchFamily="34" charset="0"/>
            </a:endParaRPr>
          </a:p>
          <a:p>
            <a:pPr defTabSz="4388866"/>
            <a:r>
              <a:rPr lang="en-US" sz="3202" dirty="0" smtClean="0">
                <a:latin typeface="Trebuchet MS" pitchFamily="34" charset="0"/>
              </a:rPr>
              <a:t>For assistance and to order your printed poster</a:t>
            </a:r>
            <a:r>
              <a:rPr lang="en-US" sz="3202" dirty="0" smtClean="0">
                <a:solidFill>
                  <a:schemeClr val="bg1"/>
                </a:solidFill>
                <a:latin typeface="Trebuchet MS" pitchFamily="34" charset="0"/>
              </a:rPr>
              <a:t> call </a:t>
            </a:r>
            <a:r>
              <a:rPr lang="en-US" sz="3202" b="1" dirty="0" smtClean="0">
                <a:solidFill>
                  <a:srgbClr val="FFFF00"/>
                </a:solidFill>
                <a:latin typeface="Trebuchet MS" pitchFamily="34" charset="0"/>
              </a:rPr>
              <a:t>PosterPresentations.com</a:t>
            </a:r>
            <a:r>
              <a:rPr lang="en-US" sz="3202" dirty="0" smtClean="0">
                <a:solidFill>
                  <a:srgbClr val="FFFF00"/>
                </a:solidFill>
                <a:latin typeface="Trebuchet MS" pitchFamily="34" charset="0"/>
              </a:rPr>
              <a:t> </a:t>
            </a:r>
            <a:r>
              <a:rPr lang="en-US" sz="3202" dirty="0" smtClean="0">
                <a:latin typeface="Trebuchet MS" pitchFamily="34" charset="0"/>
              </a:rPr>
              <a:t>at </a:t>
            </a:r>
            <a:r>
              <a:rPr lang="en-US" sz="3998" b="1" dirty="0" smtClean="0">
                <a:solidFill>
                  <a:srgbClr val="FFFF00"/>
                </a:solidFill>
                <a:latin typeface="Trebuchet MS" pitchFamily="34" charset="0"/>
              </a:rPr>
              <a:t>1.866.649.3004</a:t>
            </a:r>
          </a:p>
          <a:p>
            <a:pPr defTabSz="4388866"/>
            <a:endParaRPr lang="en-US" sz="3998" b="1" dirty="0" smtClean="0">
              <a:solidFill>
                <a:srgbClr val="FFFF00"/>
              </a:solidFill>
              <a:latin typeface="Trebuchet MS" pitchFamily="34" charset="0"/>
            </a:endParaRPr>
          </a:p>
          <a:p>
            <a:pPr defTabSz="4388866"/>
            <a:endParaRPr lang="en-US" sz="3998" b="1" dirty="0" smtClean="0">
              <a:solidFill>
                <a:srgbClr val="FFFF00"/>
              </a:solidFill>
              <a:latin typeface="Trebuchet MS" pitchFamily="34" charset="0"/>
            </a:endParaRPr>
          </a:p>
          <a:p>
            <a:pPr algn="ctr"/>
            <a:r>
              <a:rPr lang="en-US" sz="4402" b="1" dirty="0" smtClean="0">
                <a:solidFill>
                  <a:schemeClr val="bg1"/>
                </a:solidFill>
                <a:latin typeface="Trebuchet MS" pitchFamily="34" charset="0"/>
              </a:rPr>
              <a:t>Object Placeholders</a:t>
            </a:r>
          </a:p>
          <a:p>
            <a:pPr algn="ctr"/>
            <a:endParaRPr lang="en-US" sz="4402" b="1" dirty="0" smtClean="0">
              <a:solidFill>
                <a:schemeClr val="bg1"/>
              </a:solidFill>
              <a:latin typeface="Trebuchet MS" pitchFamily="34" charset="0"/>
            </a:endParaRPr>
          </a:p>
          <a:p>
            <a:pPr defTabSz="4388866"/>
            <a:r>
              <a:rPr lang="en-US" sz="3202" dirty="0" smtClean="0">
                <a:latin typeface="Trebuchet MS" pitchFamily="34" charset="0"/>
              </a:rPr>
              <a:t>Use the placeholders provided below to add new elements to your poster:</a:t>
            </a:r>
            <a:r>
              <a:rPr lang="en-US" sz="3202" baseline="0" dirty="0" smtClean="0">
                <a:latin typeface="Trebuchet MS" pitchFamily="34" charset="0"/>
              </a:rPr>
              <a:t> </a:t>
            </a:r>
            <a:r>
              <a:rPr lang="en-US" sz="3202" dirty="0" smtClean="0">
                <a:latin typeface="Trebuchet MS" pitchFamily="34" charset="0"/>
              </a:rPr>
              <a:t>Drag a placeholder onto the</a:t>
            </a:r>
            <a:r>
              <a:rPr lang="en-US" sz="3202" baseline="0" dirty="0" smtClean="0">
                <a:latin typeface="Trebuchet MS" pitchFamily="34" charset="0"/>
              </a:rPr>
              <a:t> poster area,</a:t>
            </a:r>
            <a:r>
              <a:rPr lang="en-US" sz="3202" dirty="0" smtClean="0">
                <a:latin typeface="Trebuchet MS" pitchFamily="34" charset="0"/>
              </a:rPr>
              <a:t> size it, and click it to edit.</a:t>
            </a:r>
          </a:p>
          <a:p>
            <a:pPr defTabSz="4388866"/>
            <a:endParaRPr lang="en-US" sz="3202" dirty="0" smtClean="0">
              <a:latin typeface="Trebuchet MS" pitchFamily="34" charset="0"/>
            </a:endParaRPr>
          </a:p>
          <a:p>
            <a:pPr defTabSz="4388866"/>
            <a:r>
              <a:rPr lang="en-US" sz="3202" b="1" dirty="0" smtClean="0">
                <a:solidFill>
                  <a:srgbClr val="FFFF00"/>
                </a:solidFill>
                <a:latin typeface="Trebuchet MS" pitchFamily="34" charset="0"/>
              </a:rPr>
              <a:t>Section Header placeholder</a:t>
            </a:r>
          </a:p>
          <a:p>
            <a:pPr defTabSz="4388866"/>
            <a:r>
              <a:rPr lang="en-US" sz="3202" dirty="0" smtClean="0">
                <a:latin typeface="Trebuchet MS" pitchFamily="34" charset="0"/>
              </a:rPr>
              <a:t>Move</a:t>
            </a:r>
            <a:r>
              <a:rPr lang="en-US" sz="3202"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8866"/>
            <a:endParaRPr lang="en-US" sz="3202" baseline="0" dirty="0" smtClean="0">
              <a:latin typeface="Trebuchet MS" pitchFamily="34" charset="0"/>
            </a:endParaRPr>
          </a:p>
          <a:p>
            <a:pPr defTabSz="4388866"/>
            <a:endParaRPr lang="en-US" sz="3202" dirty="0" smtClean="0">
              <a:latin typeface="Trebuchet MS" pitchFamily="34" charset="0"/>
            </a:endParaRPr>
          </a:p>
          <a:p>
            <a:pPr defTabSz="4388866"/>
            <a:endParaRPr lang="en-US" sz="3202" b="1" dirty="0" smtClean="0">
              <a:solidFill>
                <a:srgbClr val="FFFF00"/>
              </a:solidFill>
              <a:latin typeface="Trebuchet MS" pitchFamily="34" charset="0"/>
            </a:endParaRPr>
          </a:p>
          <a:p>
            <a:pPr defTabSz="4388866"/>
            <a:r>
              <a:rPr lang="en-US" sz="3202" b="1" dirty="0" smtClean="0">
                <a:solidFill>
                  <a:srgbClr val="FFFF00"/>
                </a:solidFill>
                <a:latin typeface="Trebuchet MS" pitchFamily="34" charset="0"/>
              </a:rPr>
              <a:t>Text placeholder</a:t>
            </a:r>
          </a:p>
          <a:p>
            <a:pPr defTabSz="4388866"/>
            <a:r>
              <a:rPr lang="en-US" sz="3202" baseline="0" dirty="0" smtClean="0">
                <a:latin typeface="Trebuchet MS" pitchFamily="34" charset="0"/>
              </a:rPr>
              <a:t>Move this preformatted text placeholder to the poster to add a new body of text.</a:t>
            </a:r>
          </a:p>
          <a:p>
            <a:pPr defTabSz="4388866"/>
            <a:endParaRPr lang="en-US" sz="3202" baseline="0" dirty="0" smtClean="0">
              <a:latin typeface="Trebuchet MS" pitchFamily="34" charset="0"/>
            </a:endParaRPr>
          </a:p>
          <a:p>
            <a:pPr defTabSz="4388866"/>
            <a:endParaRPr lang="en-US" sz="3202" baseline="0" dirty="0" smtClean="0">
              <a:latin typeface="Trebuchet MS" pitchFamily="34" charset="0"/>
            </a:endParaRPr>
          </a:p>
          <a:p>
            <a:pPr defTabSz="4388866"/>
            <a:endParaRPr lang="en-US" sz="3202" baseline="0" dirty="0" smtClean="0">
              <a:latin typeface="Trebuchet MS" pitchFamily="34" charset="0"/>
            </a:endParaRPr>
          </a:p>
          <a:p>
            <a:pPr defTabSz="4388866"/>
            <a:endParaRPr lang="en-US" sz="3202" b="1" baseline="0" dirty="0" smtClean="0">
              <a:solidFill>
                <a:srgbClr val="FFFF00"/>
              </a:solidFill>
              <a:latin typeface="Trebuchet MS" pitchFamily="34" charset="0"/>
            </a:endParaRPr>
          </a:p>
          <a:p>
            <a:pPr defTabSz="4388866"/>
            <a:r>
              <a:rPr lang="en-US" sz="3202" b="1" baseline="0" dirty="0" smtClean="0">
                <a:solidFill>
                  <a:srgbClr val="FFFF00"/>
                </a:solidFill>
                <a:latin typeface="Trebuchet MS" pitchFamily="34" charset="0"/>
              </a:rPr>
              <a:t>Picture placeholder</a:t>
            </a:r>
          </a:p>
          <a:p>
            <a:pPr defTabSz="4388866"/>
            <a:r>
              <a:rPr lang="en-US" sz="3202" baseline="0" dirty="0" smtClean="0">
                <a:latin typeface="Trebuchet MS" pitchFamily="34" charset="0"/>
              </a:rPr>
              <a:t>Move this graphic placeholder onto your poster, size it first, and then click it to add a picture to the poster.</a:t>
            </a:r>
          </a:p>
          <a:p>
            <a:pPr defTabSz="4388866"/>
            <a:endParaRPr lang="en-US" sz="3202" baseline="0" dirty="0" smtClean="0">
              <a:latin typeface="Trebuchet MS" pitchFamily="34" charset="0"/>
            </a:endParaRPr>
          </a:p>
          <a:p>
            <a:pPr defTabSz="4388866"/>
            <a:endParaRPr lang="en-US" sz="3202" baseline="0" dirty="0" smtClean="0">
              <a:latin typeface="Trebuchet MS" pitchFamily="34" charset="0"/>
            </a:endParaRPr>
          </a:p>
          <a:p>
            <a:pPr defTabSz="4388866"/>
            <a:endParaRPr lang="en-US" sz="3202" baseline="0" dirty="0" smtClean="0">
              <a:latin typeface="Trebuchet MS" pitchFamily="34" charset="0"/>
            </a:endParaRPr>
          </a:p>
          <a:p>
            <a:pPr algn="ctr"/>
            <a:endParaRPr lang="en-US" sz="4402" b="1" dirty="0" smtClean="0">
              <a:solidFill>
                <a:schemeClr val="bg1"/>
              </a:solidFill>
              <a:latin typeface="Trebuchet MS" pitchFamily="34" charset="0"/>
            </a:endParaRPr>
          </a:p>
          <a:p>
            <a:pPr algn="ctr"/>
            <a:endParaRPr lang="en-US" sz="4402" b="1" dirty="0" smtClean="0">
              <a:solidFill>
                <a:schemeClr val="bg1"/>
              </a:solidFill>
              <a:latin typeface="Trebuchet MS" pitchFamily="34" charset="0"/>
            </a:endParaRPr>
          </a:p>
          <a:p>
            <a:pPr algn="ctr"/>
            <a:endParaRPr lang="en-US" sz="4402" b="1" dirty="0" smtClean="0">
              <a:solidFill>
                <a:schemeClr val="bg1"/>
              </a:solidFill>
              <a:latin typeface="Trebuchet MS" pitchFamily="34" charset="0"/>
            </a:endParaRPr>
          </a:p>
          <a:p>
            <a:pPr algn="ctr"/>
            <a:endParaRPr lang="en-US" sz="4402" b="1" dirty="0" smtClean="0">
              <a:solidFill>
                <a:schemeClr val="bg1"/>
              </a:solidFill>
              <a:latin typeface="Trebuchet MS" pitchFamily="34" charset="0"/>
            </a:endParaRPr>
          </a:p>
          <a:p>
            <a:pPr defTabSz="4388866"/>
            <a:endParaRPr lang="en-US" sz="3202" dirty="0" smtClean="0">
              <a:latin typeface="Trebuchet MS" pitchFamily="34" charset="0"/>
            </a:endParaRPr>
          </a:p>
          <a:p>
            <a:pPr algn="ctr"/>
            <a:endParaRPr lang="en-US" sz="3202" b="1" dirty="0" smtClean="0">
              <a:solidFill>
                <a:schemeClr val="bg1"/>
              </a:solidFill>
              <a:latin typeface="Trebuchet MS" pitchFamily="34" charset="0"/>
            </a:endParaRPr>
          </a:p>
          <a:p>
            <a:pPr defTabSz="4388866"/>
            <a:endParaRPr lang="en-US" sz="3202" b="1" dirty="0" smtClean="0">
              <a:solidFill>
                <a:srgbClr val="FFFF00"/>
              </a:solidFill>
              <a:latin typeface="Trebuchet MS" pitchFamily="34" charset="0"/>
            </a:endParaRPr>
          </a:p>
          <a:p>
            <a:pPr algn="ctr"/>
            <a:endParaRPr lang="en-US" sz="4402" b="1" dirty="0">
              <a:latin typeface="Trebuchet MS" pitchFamily="34" charset="0"/>
            </a:endParaRPr>
          </a:p>
        </p:txBody>
      </p:sp>
      <p:sp>
        <p:nvSpPr>
          <p:cNvPr id="29" name="Rectangle 28"/>
          <p:cNvSpPr/>
          <p:nvPr/>
        </p:nvSpPr>
        <p:spPr>
          <a:xfrm>
            <a:off x="-13946602" y="17054234"/>
            <a:ext cx="13534339"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5" rIns="91435" bIns="45715" rtlCol="0" anchor="ctr"/>
          <a:lstStyle/>
          <a:p>
            <a:pPr algn="ctr"/>
            <a:endParaRPr lang="en-US" sz="1790" dirty="0"/>
          </a:p>
        </p:txBody>
      </p:sp>
      <p:pic>
        <p:nvPicPr>
          <p:cNvPr id="30" name="Picture 2"/>
          <p:cNvPicPr>
            <a:picLocks noChangeAspect="1" noChangeArrowheads="1"/>
          </p:cNvPicPr>
          <p:nvPr/>
        </p:nvPicPr>
        <p:blipFill>
          <a:blip r:embed="rId3" cstate="print"/>
          <a:srcRect/>
          <a:stretch>
            <a:fillRect/>
          </a:stretch>
        </p:blipFill>
        <p:spPr bwMode="auto">
          <a:xfrm>
            <a:off x="49098247" y="15525146"/>
            <a:ext cx="4741368" cy="3058181"/>
          </a:xfrm>
          <a:prstGeom prst="rect">
            <a:avLst/>
          </a:prstGeom>
          <a:noFill/>
          <a:ln w="9525">
            <a:noFill/>
            <a:miter lim="800000"/>
            <a:headEnd/>
            <a:tailEnd/>
          </a:ln>
          <a:effectLst/>
        </p:spPr>
      </p:pic>
      <p:pic>
        <p:nvPicPr>
          <p:cNvPr id="31" name="Picture 2"/>
          <p:cNvPicPr>
            <a:picLocks noChangeAspect="1" noChangeArrowheads="1"/>
          </p:cNvPicPr>
          <p:nvPr/>
        </p:nvPicPr>
        <p:blipFill>
          <a:blip r:embed="rId4" cstate="print"/>
          <a:srcRect/>
          <a:stretch>
            <a:fillRect/>
          </a:stretch>
        </p:blipFill>
        <p:spPr bwMode="auto">
          <a:xfrm>
            <a:off x="47342930" y="13118825"/>
            <a:ext cx="590549" cy="438149"/>
          </a:xfrm>
          <a:prstGeom prst="rect">
            <a:avLst/>
          </a:prstGeom>
          <a:noFill/>
          <a:ln w="9525">
            <a:solidFill>
              <a:schemeClr val="tx1"/>
            </a:solidFill>
            <a:miter lim="800000"/>
            <a:headEnd/>
            <a:tailEnd/>
          </a:ln>
          <a:effectLst/>
        </p:spPr>
      </p:pic>
      <p:sp>
        <p:nvSpPr>
          <p:cNvPr id="32" name="TextBox 31"/>
          <p:cNvSpPr txBox="1"/>
          <p:nvPr/>
        </p:nvSpPr>
        <p:spPr>
          <a:xfrm>
            <a:off x="44487742" y="30588810"/>
            <a:ext cx="9160286" cy="2185845"/>
          </a:xfrm>
          <a:prstGeom prst="rect">
            <a:avLst/>
          </a:prstGeom>
          <a:noFill/>
        </p:spPr>
        <p:txBody>
          <a:bodyPr wrap="square" lIns="91435" tIns="45715" rIns="91435" bIns="45715" rtlCol="0">
            <a:spAutoFit/>
          </a:bodyPr>
          <a:lstStyle/>
          <a:p>
            <a:r>
              <a:rPr lang="en-US" sz="3600" dirty="0" smtClean="0">
                <a:solidFill>
                  <a:schemeClr val="bg1"/>
                </a:solidFill>
              </a:rPr>
              <a:t>© 2012 PosterPresentations.com</a:t>
            </a:r>
            <a:br>
              <a:rPr lang="en-US" sz="3600" dirty="0" smtClean="0">
                <a:solidFill>
                  <a:schemeClr val="bg1"/>
                </a:solidFill>
              </a:rPr>
            </a:br>
            <a:r>
              <a:rPr lang="en-US" sz="3600" dirty="0" smtClean="0">
                <a:solidFill>
                  <a:schemeClr val="bg1"/>
                </a:solidFill>
              </a:rPr>
              <a:t>    </a:t>
            </a:r>
            <a:r>
              <a:rPr lang="en-US" sz="3202" dirty="0" smtClean="0">
                <a:solidFill>
                  <a:schemeClr val="bg1"/>
                </a:solidFill>
              </a:rPr>
              <a:t>2117 Fourth Street ,</a:t>
            </a:r>
            <a:r>
              <a:rPr lang="en-US" sz="3202" baseline="0" dirty="0" smtClean="0">
                <a:solidFill>
                  <a:schemeClr val="bg1"/>
                </a:solidFill>
              </a:rPr>
              <a:t> Unit C</a:t>
            </a:r>
            <a:br>
              <a:rPr lang="en-US" sz="3202" baseline="0" dirty="0" smtClean="0">
                <a:solidFill>
                  <a:schemeClr val="bg1"/>
                </a:solidFill>
              </a:rPr>
            </a:br>
            <a:r>
              <a:rPr lang="en-US" sz="3202" baseline="0" dirty="0" smtClean="0">
                <a:solidFill>
                  <a:schemeClr val="bg1"/>
                </a:solidFill>
              </a:rPr>
              <a:t>    Berkeley CA 94710</a:t>
            </a:r>
            <a:br>
              <a:rPr lang="en-US" sz="3202" baseline="0" dirty="0" smtClean="0">
                <a:solidFill>
                  <a:schemeClr val="bg1"/>
                </a:solidFill>
              </a:rPr>
            </a:br>
            <a:r>
              <a:rPr lang="en-US" sz="3202" baseline="0" dirty="0" smtClean="0">
                <a:solidFill>
                  <a:schemeClr val="bg1"/>
                </a:solidFill>
              </a:rPr>
              <a:t>    </a:t>
            </a:r>
            <a:r>
              <a:rPr lang="en-US" sz="3202" b="1" baseline="0" dirty="0" smtClean="0">
                <a:solidFill>
                  <a:srgbClr val="FFFF00"/>
                </a:solidFill>
              </a:rPr>
              <a:t>posterpresenter@gmail.com</a:t>
            </a:r>
            <a:endParaRPr lang="en-US" sz="3600" b="1" dirty="0">
              <a:solidFill>
                <a:srgbClr val="FFFF00"/>
              </a:solidFill>
            </a:endParaRPr>
          </a:p>
        </p:txBody>
      </p:sp>
      <p:grpSp>
        <p:nvGrpSpPr>
          <p:cNvPr id="33" name="Group 32"/>
          <p:cNvGrpSpPr/>
          <p:nvPr/>
        </p:nvGrpSpPr>
        <p:grpSpPr>
          <a:xfrm>
            <a:off x="-13686139" y="31638639"/>
            <a:ext cx="13200442" cy="1090623"/>
            <a:chOff x="44242388" y="28054064"/>
            <a:chExt cx="9771398" cy="1090621"/>
          </a:xfrm>
        </p:grpSpPr>
        <p:sp>
          <p:nvSpPr>
            <p:cNvPr id="34" name="Rounded Rectangle 33"/>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pic>
          <p:nvPicPr>
            <p:cNvPr id="35"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6" name="TextBox 35"/>
            <p:cNvSpPr txBox="1"/>
            <p:nvPr userDrawn="1"/>
          </p:nvSpPr>
          <p:spPr>
            <a:xfrm>
              <a:off x="45342596" y="28154091"/>
              <a:ext cx="8671190" cy="893192"/>
            </a:xfrm>
            <a:prstGeom prst="rect">
              <a:avLst/>
            </a:prstGeom>
            <a:noFill/>
          </p:spPr>
          <p:txBody>
            <a:bodyPr wrap="square" rtlCol="0">
              <a:spAutoFit/>
            </a:bodyPr>
            <a:lstStyle/>
            <a:p>
              <a:r>
                <a:rPr lang="en-US" sz="2602" dirty="0" smtClean="0">
                  <a:solidFill>
                    <a:schemeClr val="tx2"/>
                  </a:solidFill>
                  <a:latin typeface="Trebuchet MS" pitchFamily="34" charset="0"/>
                </a:rPr>
                <a:t>Student</a:t>
              </a:r>
              <a:r>
                <a:rPr lang="en-US" sz="2602" baseline="0" dirty="0" smtClean="0">
                  <a:solidFill>
                    <a:schemeClr val="tx2"/>
                  </a:solidFill>
                  <a:latin typeface="Trebuchet MS" pitchFamily="34" charset="0"/>
                </a:rPr>
                <a:t> discounts are available on our </a:t>
              </a:r>
              <a:r>
                <a:rPr lang="en-US" sz="2602" baseline="0" dirty="0" err="1" smtClean="0">
                  <a:solidFill>
                    <a:schemeClr val="tx2"/>
                  </a:solidFill>
                  <a:latin typeface="Trebuchet MS" pitchFamily="34" charset="0"/>
                </a:rPr>
                <a:t>Facebook</a:t>
              </a:r>
              <a:r>
                <a:rPr lang="en-US" sz="2602" baseline="0" dirty="0" smtClean="0">
                  <a:solidFill>
                    <a:schemeClr val="tx2"/>
                  </a:solidFill>
                  <a:latin typeface="Trebuchet MS" pitchFamily="34" charset="0"/>
                </a:rPr>
                <a:t> page.</a:t>
              </a:r>
              <a:br>
                <a:rPr lang="en-US" sz="2602" baseline="0" dirty="0" smtClean="0">
                  <a:solidFill>
                    <a:schemeClr val="tx2"/>
                  </a:solidFill>
                  <a:latin typeface="Trebuchet MS" pitchFamily="34" charset="0"/>
                </a:rPr>
              </a:br>
              <a:r>
                <a:rPr lang="en-US" sz="2602" baseline="0" dirty="0" smtClean="0">
                  <a:solidFill>
                    <a:schemeClr val="tx2"/>
                  </a:solidFill>
                  <a:latin typeface="Trebuchet MS" pitchFamily="34" charset="0"/>
                </a:rPr>
                <a:t>Go to </a:t>
              </a:r>
              <a:r>
                <a:rPr lang="en-US" sz="2602" u="sng" baseline="0" dirty="0" smtClean="0">
                  <a:solidFill>
                    <a:schemeClr val="tx2"/>
                  </a:solidFill>
                  <a:latin typeface="Trebuchet MS" pitchFamily="34" charset="0"/>
                </a:rPr>
                <a:t>PosterPresentations.com</a:t>
              </a:r>
              <a:r>
                <a:rPr lang="en-US" sz="2602" baseline="0" dirty="0" smtClean="0">
                  <a:solidFill>
                    <a:schemeClr val="tx2"/>
                  </a:solidFill>
                  <a:latin typeface="Trebuchet MS" pitchFamily="34" charset="0"/>
                </a:rPr>
                <a:t> and click on the FB icon. </a:t>
              </a:r>
              <a:endParaRPr lang="en-US" sz="2602" dirty="0">
                <a:solidFill>
                  <a:schemeClr val="tx2"/>
                </a:solidFill>
                <a:latin typeface="Trebuchet MS" pitchFamily="34" charset="0"/>
              </a:endParaRPr>
            </a:p>
          </p:txBody>
        </p:sp>
      </p:grpSp>
      <p:cxnSp>
        <p:nvCxnSpPr>
          <p:cNvPr id="37" name="Straight Connector 36"/>
          <p:cNvCxnSpPr/>
          <p:nvPr/>
        </p:nvCxnSpPr>
        <p:spPr>
          <a:xfrm>
            <a:off x="44222126" y="30500134"/>
            <a:ext cx="10050461"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3946599" y="11526120"/>
            <a:ext cx="13577438" cy="81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254027" y="4841858"/>
            <a:ext cx="10018560" cy="160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42" y="5392020"/>
            <a:ext cx="13577438" cy="26736677"/>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sp>
        <p:nvSpPr>
          <p:cNvPr id="22" name="Rounded Rectangle 21"/>
          <p:cNvSpPr/>
          <p:nvPr userDrawn="1"/>
        </p:nvSpPr>
        <p:spPr>
          <a:xfrm>
            <a:off x="15154505" y="5392020"/>
            <a:ext cx="13577438" cy="26736677"/>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sp>
        <p:nvSpPr>
          <p:cNvPr id="23" name="Rounded Rectangle 22"/>
          <p:cNvSpPr/>
          <p:nvPr userDrawn="1"/>
        </p:nvSpPr>
        <p:spPr>
          <a:xfrm>
            <a:off x="29386673" y="5392020"/>
            <a:ext cx="13577438" cy="26736677"/>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sp>
        <p:nvSpPr>
          <p:cNvPr id="24" name="Rectangle 23"/>
          <p:cNvSpPr/>
          <p:nvPr userDrawn="1"/>
        </p:nvSpPr>
        <p:spPr>
          <a:xfrm>
            <a:off x="-13892846" y="20466670"/>
            <a:ext cx="13534339"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5" rIns="91435" bIns="45715" rtlCol="0" anchor="ctr"/>
          <a:lstStyle/>
          <a:p>
            <a:pPr algn="ctr"/>
            <a:endParaRPr lang="en-US" sz="1790" dirty="0"/>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549" rtl="0" eaLnBrk="1" latinLnBrk="0" hangingPunct="1">
        <a:spcBef>
          <a:spcPct val="0"/>
        </a:spcBef>
        <a:buNone/>
        <a:defRPr sz="8798" kern="1200">
          <a:solidFill>
            <a:schemeClr val="bg1"/>
          </a:solidFill>
          <a:latin typeface="Trebuchet MS" pitchFamily="34" charset="0"/>
          <a:ea typeface="+mj-ea"/>
          <a:cs typeface="+mj-cs"/>
        </a:defRPr>
      </a:lvl1pPr>
    </p:titleStyle>
    <p:bodyStyle>
      <a:lvl1pPr marL="1645706" indent="-1645706" algn="l" defTabSz="4388549" rtl="0" eaLnBrk="1" latinLnBrk="0" hangingPunct="1">
        <a:spcBef>
          <a:spcPct val="20000"/>
        </a:spcBef>
        <a:buFont typeface="Arial" pitchFamily="34" charset="0"/>
        <a:buChar char="•"/>
        <a:defRPr sz="15398" kern="1200">
          <a:solidFill>
            <a:schemeClr val="tx1"/>
          </a:solidFill>
          <a:latin typeface="+mn-lt"/>
          <a:ea typeface="+mn-ea"/>
          <a:cs typeface="+mn-cs"/>
        </a:defRPr>
      </a:lvl1pPr>
      <a:lvl2pPr marL="3565697" indent="-1371422" algn="l" defTabSz="4388549"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687" indent="-1097138" algn="l" defTabSz="4388549" rtl="0" eaLnBrk="1" latinLnBrk="0" hangingPunct="1">
        <a:spcBef>
          <a:spcPct val="20000"/>
        </a:spcBef>
        <a:buFont typeface="Arial" pitchFamily="34" charset="0"/>
        <a:buChar char="•"/>
        <a:defRPr sz="11597" kern="1200">
          <a:solidFill>
            <a:schemeClr val="tx1"/>
          </a:solidFill>
          <a:latin typeface="+mn-lt"/>
          <a:ea typeface="+mn-ea"/>
          <a:cs typeface="+mn-cs"/>
        </a:defRPr>
      </a:lvl3pPr>
      <a:lvl4pPr marL="7679962"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236"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8510"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2785"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062"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1336"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549" rtl="0" eaLnBrk="1" latinLnBrk="0" hangingPunct="1">
        <a:defRPr sz="8597" kern="1200">
          <a:solidFill>
            <a:schemeClr val="tx1"/>
          </a:solidFill>
          <a:latin typeface="+mn-lt"/>
          <a:ea typeface="+mn-ea"/>
          <a:cs typeface="+mn-cs"/>
        </a:defRPr>
      </a:lvl1pPr>
      <a:lvl2pPr marL="2194274" algn="l" defTabSz="4388549" rtl="0" eaLnBrk="1" latinLnBrk="0" hangingPunct="1">
        <a:defRPr sz="8597" kern="1200">
          <a:solidFill>
            <a:schemeClr val="tx1"/>
          </a:solidFill>
          <a:latin typeface="+mn-lt"/>
          <a:ea typeface="+mn-ea"/>
          <a:cs typeface="+mn-cs"/>
        </a:defRPr>
      </a:lvl2pPr>
      <a:lvl3pPr marL="4388549" algn="l" defTabSz="4388549" rtl="0" eaLnBrk="1" latinLnBrk="0" hangingPunct="1">
        <a:defRPr sz="8597" kern="1200">
          <a:solidFill>
            <a:schemeClr val="tx1"/>
          </a:solidFill>
          <a:latin typeface="+mn-lt"/>
          <a:ea typeface="+mn-ea"/>
          <a:cs typeface="+mn-cs"/>
        </a:defRPr>
      </a:lvl3pPr>
      <a:lvl4pPr marL="6582826" algn="l" defTabSz="4388549" rtl="0" eaLnBrk="1" latinLnBrk="0" hangingPunct="1">
        <a:defRPr sz="8597" kern="1200">
          <a:solidFill>
            <a:schemeClr val="tx1"/>
          </a:solidFill>
          <a:latin typeface="+mn-lt"/>
          <a:ea typeface="+mn-ea"/>
          <a:cs typeface="+mn-cs"/>
        </a:defRPr>
      </a:lvl4pPr>
      <a:lvl5pPr marL="8777100" algn="l" defTabSz="4388549" rtl="0" eaLnBrk="1" latinLnBrk="0" hangingPunct="1">
        <a:defRPr sz="8597" kern="1200">
          <a:solidFill>
            <a:schemeClr val="tx1"/>
          </a:solidFill>
          <a:latin typeface="+mn-lt"/>
          <a:ea typeface="+mn-ea"/>
          <a:cs typeface="+mn-cs"/>
        </a:defRPr>
      </a:lvl5pPr>
      <a:lvl6pPr marL="10971374" algn="l" defTabSz="4388549" rtl="0" eaLnBrk="1" latinLnBrk="0" hangingPunct="1">
        <a:defRPr sz="8597" kern="1200">
          <a:solidFill>
            <a:schemeClr val="tx1"/>
          </a:solidFill>
          <a:latin typeface="+mn-lt"/>
          <a:ea typeface="+mn-ea"/>
          <a:cs typeface="+mn-cs"/>
        </a:defRPr>
      </a:lvl6pPr>
      <a:lvl7pPr marL="13165649" algn="l" defTabSz="4388549" rtl="0" eaLnBrk="1" latinLnBrk="0" hangingPunct="1">
        <a:defRPr sz="8597" kern="1200">
          <a:solidFill>
            <a:schemeClr val="tx1"/>
          </a:solidFill>
          <a:latin typeface="+mn-lt"/>
          <a:ea typeface="+mn-ea"/>
          <a:cs typeface="+mn-cs"/>
        </a:defRPr>
      </a:lvl7pPr>
      <a:lvl8pPr marL="15359923" algn="l" defTabSz="4388549" rtl="0" eaLnBrk="1" latinLnBrk="0" hangingPunct="1">
        <a:defRPr sz="8597" kern="1200">
          <a:solidFill>
            <a:schemeClr val="tx1"/>
          </a:solidFill>
          <a:latin typeface="+mn-lt"/>
          <a:ea typeface="+mn-ea"/>
          <a:cs typeface="+mn-cs"/>
        </a:defRPr>
      </a:lvl8pPr>
      <a:lvl9pPr marL="17554198" algn="l" defTabSz="4388549" rtl="0" eaLnBrk="1" latinLnBrk="0" hangingPunct="1">
        <a:defRPr sz="85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2"/>
            <a:ext cx="43891200" cy="4800600"/>
          </a:xfrm>
          <a:prstGeom prst="rect">
            <a:avLst/>
          </a:prstGeom>
          <a:solidFill>
            <a:schemeClr val="accent5">
              <a:lumMod val="75000"/>
            </a:schemeClr>
          </a:solidFill>
          <a:ln w="9525">
            <a:solidFill>
              <a:schemeClr val="tx1"/>
            </a:solidFill>
            <a:miter lim="800000"/>
            <a:headEnd/>
            <a:tailEnd/>
          </a:ln>
          <a:effectLst/>
        </p:spPr>
        <p:txBody>
          <a:bodyPr wrap="none" lIns="91435" tIns="45715" rIns="91435" bIns="45715" anchor="ctr"/>
          <a:lstStyle/>
          <a:p>
            <a:pPr>
              <a:defRPr/>
            </a:pPr>
            <a:endParaRPr lang="en-US" sz="1790" dirty="0"/>
          </a:p>
        </p:txBody>
      </p:sp>
      <p:sp>
        <p:nvSpPr>
          <p:cNvPr id="9" name="Rectangle 9"/>
          <p:cNvSpPr>
            <a:spLocks noChangeArrowheads="1"/>
          </p:cNvSpPr>
          <p:nvPr/>
        </p:nvSpPr>
        <p:spPr bwMode="auto">
          <a:xfrm>
            <a:off x="0" y="4805362"/>
            <a:ext cx="43891200" cy="152400"/>
          </a:xfrm>
          <a:prstGeom prst="rect">
            <a:avLst/>
          </a:prstGeom>
          <a:solidFill>
            <a:schemeClr val="accent5">
              <a:lumMod val="50000"/>
            </a:schemeClr>
          </a:solidFill>
          <a:ln w="152400">
            <a:noFill/>
            <a:miter lim="800000"/>
            <a:headEnd/>
            <a:tailEnd/>
          </a:ln>
          <a:effectLst/>
        </p:spPr>
        <p:txBody>
          <a:bodyPr wrap="none" lIns="91435" tIns="45715" rIns="91435" bIns="45715" anchor="ctr"/>
          <a:lstStyle/>
          <a:p>
            <a:pPr>
              <a:defRPr/>
            </a:pPr>
            <a:endParaRPr lang="en-US" sz="1790" dirty="0"/>
          </a:p>
        </p:txBody>
      </p:sp>
      <p:sp>
        <p:nvSpPr>
          <p:cNvPr id="10" name="Text Box 14"/>
          <p:cNvSpPr txBox="1">
            <a:spLocks noChangeArrowheads="1"/>
          </p:cNvSpPr>
          <p:nvPr/>
        </p:nvSpPr>
        <p:spPr bwMode="auto">
          <a:xfrm>
            <a:off x="1484182" y="32232601"/>
            <a:ext cx="2514600" cy="336630"/>
          </a:xfrm>
          <a:prstGeom prst="rect">
            <a:avLst/>
          </a:prstGeom>
          <a:noFill/>
          <a:ln w="9525">
            <a:noFill/>
            <a:miter lim="800000"/>
            <a:headEnd/>
            <a:tailEnd/>
          </a:ln>
          <a:effectLst/>
        </p:spPr>
        <p:txBody>
          <a:bodyPr lIns="91262" tIns="45624" rIns="91262" bIns="45624">
            <a:spAutoFit/>
          </a:bodyPr>
          <a:lstStyle/>
          <a:p>
            <a:pPr eaLnBrk="0" hangingPunct="0">
              <a:lnSpc>
                <a:spcPct val="65000"/>
              </a:lnSpc>
              <a:spcBef>
                <a:spcPct val="50000"/>
              </a:spcBef>
              <a:defRPr/>
            </a:pPr>
            <a:r>
              <a:rPr lang="en-US" sz="499" b="1" dirty="0" smtClean="0">
                <a:solidFill>
                  <a:schemeClr val="bg1">
                    <a:lumMod val="75000"/>
                  </a:schemeClr>
                </a:solidFill>
                <a:latin typeface="Arial" charset="0"/>
              </a:rPr>
              <a:t>RESEARCH POSTER PRESENTATION </a:t>
            </a:r>
            <a:r>
              <a:rPr lang="en-US" sz="499" b="1" dirty="0">
                <a:solidFill>
                  <a:schemeClr val="bg1">
                    <a:lumMod val="75000"/>
                  </a:schemeClr>
                </a:solidFill>
                <a:latin typeface="Arial" charset="0"/>
              </a:rPr>
              <a:t>DESIGN © </a:t>
            </a:r>
            <a:r>
              <a:rPr lang="en-US" sz="499" b="1" dirty="0" smtClean="0">
                <a:solidFill>
                  <a:schemeClr val="bg1">
                    <a:lumMod val="75000"/>
                  </a:schemeClr>
                </a:solidFill>
                <a:latin typeface="Arial" charset="0"/>
              </a:rPr>
              <a:t>2012</a:t>
            </a:r>
            <a:endParaRPr lang="en-US" sz="499" b="1" dirty="0">
              <a:solidFill>
                <a:schemeClr val="bg1">
                  <a:lumMod val="75000"/>
                </a:schemeClr>
              </a:solidFill>
              <a:latin typeface="Arial" charset="0"/>
            </a:endParaRPr>
          </a:p>
          <a:p>
            <a:pPr eaLnBrk="0" hangingPunct="0">
              <a:lnSpc>
                <a:spcPct val="65000"/>
              </a:lnSpc>
              <a:spcBef>
                <a:spcPct val="50000"/>
              </a:spcBef>
              <a:defRPr/>
            </a:pPr>
            <a:r>
              <a:rPr lang="en-US" sz="1099" b="1" dirty="0">
                <a:solidFill>
                  <a:schemeClr val="bg1">
                    <a:lumMod val="75000"/>
                  </a:schemeClr>
                </a:solidFill>
                <a:latin typeface="Arial" charset="0"/>
              </a:rPr>
              <a:t>www.PosterPresentations.com</a:t>
            </a:r>
          </a:p>
        </p:txBody>
      </p:sp>
      <p:sp>
        <p:nvSpPr>
          <p:cNvPr id="27" name="Rectangle 26"/>
          <p:cNvSpPr/>
          <p:nvPr/>
        </p:nvSpPr>
        <p:spPr>
          <a:xfrm>
            <a:off x="44222126" y="0"/>
            <a:ext cx="10050461"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0" tIns="365741" rIns="182870" bIns="182870" rtlCol="0" anchor="t" anchorCtr="0"/>
          <a:lstStyle/>
          <a:p>
            <a:pPr algn="ctr"/>
            <a:r>
              <a:rPr lang="en-US" sz="3998" b="1" dirty="0" smtClean="0">
                <a:solidFill>
                  <a:schemeClr val="bg1"/>
                </a:solidFill>
                <a:latin typeface="Trebuchet MS" pitchFamily="34" charset="0"/>
              </a:rPr>
              <a:t>QUICK</a:t>
            </a:r>
            <a:r>
              <a:rPr lang="en-US" sz="3998" b="1" baseline="0" dirty="0" smtClean="0">
                <a:solidFill>
                  <a:schemeClr val="bg1"/>
                </a:solidFill>
                <a:latin typeface="Trebuchet MS" pitchFamily="34" charset="0"/>
              </a:rPr>
              <a:t> TIPS</a:t>
            </a:r>
            <a:endParaRPr lang="en-US" sz="3998" b="1" dirty="0" smtClean="0">
              <a:solidFill>
                <a:schemeClr val="bg1"/>
              </a:solidFill>
              <a:latin typeface="Trebuchet MS" pitchFamily="34" charset="0"/>
            </a:endParaRPr>
          </a:p>
          <a:p>
            <a:pPr algn="ctr"/>
            <a:r>
              <a:rPr lang="en-US" sz="3998" b="1" dirty="0" smtClean="0">
                <a:solidFill>
                  <a:srgbClr val="FFFF00"/>
                </a:solidFill>
                <a:latin typeface="Trebuchet MS" pitchFamily="34" charset="0"/>
              </a:rPr>
              <a:t>(--THIS SECTION DOES NOT PRINT--)</a:t>
            </a:r>
          </a:p>
          <a:p>
            <a:pPr algn="ctr"/>
            <a:endParaRPr lang="en-US" sz="3202" b="1" dirty="0" smtClean="0">
              <a:latin typeface="Trebuchet MS" pitchFamily="34" charset="0"/>
            </a:endParaRPr>
          </a:p>
          <a:p>
            <a:pPr defTabSz="3134530"/>
            <a:r>
              <a:rPr lang="en-US" sz="3202" dirty="0" smtClean="0">
                <a:latin typeface="Trebuchet MS" pitchFamily="34" charset="0"/>
              </a:rPr>
              <a:t>This PowerPoint</a:t>
            </a:r>
            <a:r>
              <a:rPr lang="en-US" sz="3202" baseline="0" dirty="0" smtClean="0">
                <a:latin typeface="Trebuchet MS" pitchFamily="34" charset="0"/>
              </a:rPr>
              <a:t> template requires basic PowerPoint (version 2007 or newer) skills. Below is a list of commonly asked questions specific to this template. </a:t>
            </a:r>
            <a:br>
              <a:rPr lang="en-US" sz="3202" baseline="0" dirty="0" smtClean="0">
                <a:latin typeface="Trebuchet MS" pitchFamily="34" charset="0"/>
              </a:rPr>
            </a:br>
            <a:r>
              <a:rPr lang="en-US" sz="3202" baseline="0" dirty="0" smtClean="0">
                <a:latin typeface="Trebuchet MS" pitchFamily="34" charset="0"/>
              </a:rPr>
              <a:t>If you are using an older version of PowerPoint some template features may not work properly.</a:t>
            </a:r>
            <a:endParaRPr lang="en-US" sz="3998" b="1" dirty="0" smtClean="0">
              <a:solidFill>
                <a:srgbClr val="FFFF00"/>
              </a:solidFill>
              <a:latin typeface="Trebuchet MS" pitchFamily="34" charset="0"/>
            </a:endParaRPr>
          </a:p>
          <a:p>
            <a:pPr defTabSz="3134530"/>
            <a:endParaRPr lang="en-US" sz="3998" b="1" dirty="0" smtClean="0">
              <a:solidFill>
                <a:srgbClr val="FFFF00"/>
              </a:solidFill>
              <a:latin typeface="Trebuchet MS" pitchFamily="34" charset="0"/>
            </a:endParaRPr>
          </a:p>
          <a:p>
            <a:pPr algn="ctr"/>
            <a:r>
              <a:rPr lang="en-US" sz="3998" b="1" dirty="0" smtClean="0">
                <a:solidFill>
                  <a:schemeClr val="bg1"/>
                </a:solidFill>
                <a:latin typeface="Trebuchet MS" pitchFamily="34" charset="0"/>
              </a:rPr>
              <a:t>Using the template</a:t>
            </a:r>
            <a:endParaRPr lang="en-US" sz="3998" b="1" baseline="0" dirty="0" smtClean="0">
              <a:solidFill>
                <a:schemeClr val="bg1"/>
              </a:solidFill>
              <a:latin typeface="Trebuchet MS" pitchFamily="34" charset="0"/>
            </a:endParaRPr>
          </a:p>
          <a:p>
            <a:pPr algn="ctr"/>
            <a:endParaRPr lang="en-US" sz="3202" b="1" dirty="0" smtClean="0">
              <a:solidFill>
                <a:srgbClr val="FFFF00"/>
              </a:solidFill>
              <a:latin typeface="Trebuchet MS" pitchFamily="34" charset="0"/>
            </a:endParaRPr>
          </a:p>
          <a:p>
            <a:pPr marL="0" marR="0" indent="0" algn="l" defTabSz="3134530" rtl="0" eaLnBrk="1" fontAlgn="auto" latinLnBrk="0" hangingPunct="1">
              <a:lnSpc>
                <a:spcPct val="100000"/>
              </a:lnSpc>
              <a:spcBef>
                <a:spcPts val="0"/>
              </a:spcBef>
              <a:spcAft>
                <a:spcPts val="0"/>
              </a:spcAft>
              <a:buClrTx/>
              <a:buSzTx/>
              <a:buFontTx/>
              <a:buNone/>
              <a:tabLst/>
              <a:defRPr/>
            </a:pPr>
            <a:r>
              <a:rPr lang="en-US" sz="3202" b="1" dirty="0" smtClean="0">
                <a:solidFill>
                  <a:srgbClr val="FFFF00"/>
                </a:solidFill>
                <a:latin typeface="Trebuchet MS" pitchFamily="34" charset="0"/>
              </a:rPr>
              <a:t>Verifying the quality of your graphics</a:t>
            </a:r>
          </a:p>
          <a:p>
            <a:pPr defTabSz="3134530"/>
            <a:r>
              <a:rPr lang="en-US" sz="3202" dirty="0" smtClean="0">
                <a:latin typeface="Trebuchet MS" pitchFamily="34" charset="0"/>
              </a:rPr>
              <a:t>Go to the </a:t>
            </a:r>
            <a:r>
              <a:rPr lang="en-US" sz="3202"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202" baseline="0" dirty="0" smtClean="0">
                <a:latin typeface="Trebuchet MS" pitchFamily="34" charset="0"/>
              </a:rPr>
            </a:br>
            <a:endParaRPr lang="en-US" sz="3202" baseline="0" dirty="0" smtClean="0">
              <a:latin typeface="Trebuchet MS" pitchFamily="34" charset="0"/>
            </a:endParaRPr>
          </a:p>
          <a:p>
            <a:pPr defTabSz="3134530"/>
            <a:r>
              <a:rPr lang="en-US" sz="3202" b="1" dirty="0" smtClean="0">
                <a:solidFill>
                  <a:srgbClr val="FFFF00"/>
                </a:solidFill>
                <a:latin typeface="Trebuchet MS" pitchFamily="34" charset="0"/>
              </a:rPr>
              <a:t>Using the placeholders</a:t>
            </a:r>
          </a:p>
          <a:p>
            <a:pPr defTabSz="3134530"/>
            <a:r>
              <a:rPr lang="en-US" sz="3202" baseline="0" dirty="0" smtClean="0">
                <a:latin typeface="Trebuchet MS" pitchFamily="34" charset="0"/>
              </a:rPr>
              <a:t>To add text to this template click inside a placeholder and type in or paste your text. To move a placeholder, click on it </a:t>
            </a:r>
            <a:r>
              <a:rPr lang="en-US" sz="3202" u="sng" baseline="0" dirty="0" smtClean="0">
                <a:latin typeface="Trebuchet MS" pitchFamily="34" charset="0"/>
              </a:rPr>
              <a:t>once</a:t>
            </a:r>
            <a:r>
              <a:rPr lang="en-US" sz="3202" baseline="0" dirty="0" smtClean="0">
                <a:latin typeface="Trebuchet MS" pitchFamily="34" charset="0"/>
              </a:rPr>
              <a:t> (to select it), place your cursor on its frame and your cursor will change to this symbol:         Then, click </a:t>
            </a:r>
            <a:r>
              <a:rPr lang="en-US" sz="3202" u="sng" baseline="0" dirty="0" smtClean="0">
                <a:latin typeface="Trebuchet MS" pitchFamily="34" charset="0"/>
              </a:rPr>
              <a:t>once</a:t>
            </a:r>
            <a:r>
              <a:rPr lang="en-US" sz="3202" baseline="0" dirty="0" smtClean="0">
                <a:latin typeface="Trebuchet MS" pitchFamily="34" charset="0"/>
              </a:rPr>
              <a:t> and drag it to its new location where you can resize it as needed. Additional placeholders can be found on the left side of this template.</a:t>
            </a:r>
          </a:p>
          <a:p>
            <a:pPr defTabSz="3134530"/>
            <a:endParaRPr lang="en-US" sz="3202" b="1" baseline="0" dirty="0" smtClean="0">
              <a:solidFill>
                <a:srgbClr val="FFFF00"/>
              </a:solidFill>
              <a:latin typeface="Trebuchet MS" pitchFamily="34" charset="0"/>
            </a:endParaRPr>
          </a:p>
          <a:p>
            <a:pPr defTabSz="3134530"/>
            <a:r>
              <a:rPr lang="en-US" sz="3202" b="1" baseline="0" dirty="0" smtClean="0">
                <a:solidFill>
                  <a:srgbClr val="FFFF00"/>
                </a:solidFill>
                <a:latin typeface="Trebuchet MS" pitchFamily="34" charset="0"/>
              </a:rPr>
              <a:t>Modifying the layout</a:t>
            </a:r>
          </a:p>
          <a:p>
            <a:pPr defTabSz="3134530"/>
            <a:r>
              <a:rPr lang="en-US" sz="3202" dirty="0" smtClean="0">
                <a:latin typeface="Trebuchet MS" pitchFamily="34" charset="0"/>
              </a:rPr>
              <a:t>This template has four</a:t>
            </a:r>
            <a:endParaRPr lang="en-US" sz="3202" baseline="0" dirty="0" smtClean="0">
              <a:latin typeface="Trebuchet MS" pitchFamily="34" charset="0"/>
            </a:endParaRPr>
          </a:p>
          <a:p>
            <a:pPr defTabSz="3134530"/>
            <a:r>
              <a:rPr lang="en-US" sz="3202" baseline="0" dirty="0" smtClean="0">
                <a:latin typeface="Trebuchet MS" pitchFamily="34" charset="0"/>
              </a:rPr>
              <a:t>different column layouts. </a:t>
            </a:r>
          </a:p>
          <a:p>
            <a:pPr defTabSz="3134530"/>
            <a:r>
              <a:rPr lang="en-US" sz="3202" u="sng" baseline="0" dirty="0" smtClean="0">
                <a:latin typeface="Trebuchet MS" pitchFamily="34" charset="0"/>
              </a:rPr>
              <a:t>Right-click</a:t>
            </a:r>
            <a:r>
              <a:rPr lang="en-US" sz="3202" baseline="0" dirty="0" smtClean="0">
                <a:latin typeface="Trebuchet MS" pitchFamily="34" charset="0"/>
              </a:rPr>
              <a:t> your mouse</a:t>
            </a:r>
          </a:p>
          <a:p>
            <a:pPr defTabSz="3134530"/>
            <a:r>
              <a:rPr lang="en-US" sz="3202" baseline="0" dirty="0" smtClean="0">
                <a:latin typeface="Trebuchet MS" pitchFamily="34" charset="0"/>
              </a:rPr>
              <a:t>on the background and </a:t>
            </a:r>
          </a:p>
          <a:p>
            <a:pPr defTabSz="3134530"/>
            <a:r>
              <a:rPr lang="en-US" sz="3202" baseline="0" dirty="0" smtClean="0">
                <a:latin typeface="Trebuchet MS" pitchFamily="34" charset="0"/>
              </a:rPr>
              <a:t>click on “Layout” to see </a:t>
            </a:r>
          </a:p>
          <a:p>
            <a:pPr defTabSz="3134530"/>
            <a:r>
              <a:rPr lang="en-US" sz="3202" baseline="0" dirty="0" smtClean="0">
                <a:latin typeface="Trebuchet MS" pitchFamily="34" charset="0"/>
              </a:rPr>
              <a:t>the layout options.</a:t>
            </a:r>
            <a:endParaRPr lang="en-US" sz="3202" dirty="0" smtClean="0">
              <a:latin typeface="Trebuchet MS" pitchFamily="34" charset="0"/>
            </a:endParaRPr>
          </a:p>
          <a:p>
            <a:pPr marL="0" marR="0" indent="0" algn="l" defTabSz="3134530" rtl="0" eaLnBrk="1" fontAlgn="auto" latinLnBrk="0" hangingPunct="1">
              <a:lnSpc>
                <a:spcPct val="100000"/>
              </a:lnSpc>
              <a:spcBef>
                <a:spcPts val="0"/>
              </a:spcBef>
              <a:spcAft>
                <a:spcPts val="0"/>
              </a:spcAft>
              <a:buClrTx/>
              <a:buSzTx/>
              <a:buFontTx/>
              <a:buNone/>
              <a:tabLst/>
              <a:defRPr/>
            </a:pPr>
            <a:r>
              <a:rPr lang="en-US" sz="3202" baseline="0" dirty="0" smtClean="0">
                <a:latin typeface="Trebuchet MS" pitchFamily="34" charset="0"/>
              </a:rPr>
              <a:t>The columns in the provided layouts are fixed and cannot be moved but advanced users can modify any layout by going to VIEW and then SLIDE MASTER.</a:t>
            </a:r>
          </a:p>
          <a:p>
            <a:pPr marL="0" marR="0" indent="0" algn="l" defTabSz="3134530" rtl="0" eaLnBrk="1" fontAlgn="auto" latinLnBrk="0" hangingPunct="1">
              <a:lnSpc>
                <a:spcPct val="100000"/>
              </a:lnSpc>
              <a:spcBef>
                <a:spcPts val="0"/>
              </a:spcBef>
              <a:spcAft>
                <a:spcPts val="0"/>
              </a:spcAft>
              <a:buClrTx/>
              <a:buSzTx/>
              <a:buFontTx/>
              <a:buNone/>
              <a:tabLst/>
              <a:defRPr/>
            </a:pPr>
            <a:endParaRPr lang="en-US" sz="3202" baseline="0" dirty="0" smtClean="0">
              <a:latin typeface="Trebuchet MS" pitchFamily="34" charset="0"/>
            </a:endParaRPr>
          </a:p>
          <a:p>
            <a:pPr defTabSz="3134530"/>
            <a:r>
              <a:rPr lang="en-US" sz="3202" b="1" baseline="0" dirty="0" smtClean="0">
                <a:solidFill>
                  <a:srgbClr val="FFFF00"/>
                </a:solidFill>
                <a:latin typeface="Trebuchet MS" pitchFamily="34" charset="0"/>
              </a:rPr>
              <a:t>Importing text and graphics from external sources</a:t>
            </a:r>
          </a:p>
          <a:p>
            <a:pPr defTabSz="3134530"/>
            <a:r>
              <a:rPr lang="en-US" sz="3202" b="1" u="sng" baseline="0" dirty="0" smtClean="0">
                <a:latin typeface="Trebuchet MS" pitchFamily="34" charset="0"/>
              </a:rPr>
              <a:t>TEXT: </a:t>
            </a:r>
            <a:r>
              <a:rPr lang="en-US" sz="3202" baseline="0" dirty="0" smtClean="0">
                <a:latin typeface="Trebuchet MS" pitchFamily="34" charset="0"/>
              </a:rPr>
              <a:t>Paste or type your text into a pre-existing placeholder or drag in a new placeholder from the left side of the template. Move it anywhere as needed.</a:t>
            </a:r>
          </a:p>
          <a:p>
            <a:pPr defTabSz="3134530"/>
            <a:r>
              <a:rPr lang="en-US" sz="3202" b="1" u="sng" baseline="0" dirty="0" smtClean="0">
                <a:latin typeface="Trebuchet MS" pitchFamily="34" charset="0"/>
              </a:rPr>
              <a:t>PHOTOS: </a:t>
            </a:r>
            <a:r>
              <a:rPr lang="en-US" sz="3202" baseline="0" dirty="0" smtClean="0">
                <a:latin typeface="Trebuchet MS" pitchFamily="34" charset="0"/>
              </a:rPr>
              <a:t>Drag in a picture placeholder, size it </a:t>
            </a:r>
            <a:r>
              <a:rPr lang="en-US" sz="3202" u="sng" baseline="0" dirty="0" smtClean="0">
                <a:latin typeface="Trebuchet MS" pitchFamily="34" charset="0"/>
              </a:rPr>
              <a:t>first</a:t>
            </a:r>
            <a:r>
              <a:rPr lang="en-US" sz="3202" baseline="0" dirty="0" smtClean="0">
                <a:latin typeface="Trebuchet MS" pitchFamily="34" charset="0"/>
              </a:rPr>
              <a:t>, click in it and insert a photo from the menu.</a:t>
            </a:r>
          </a:p>
          <a:p>
            <a:pPr defTabSz="3134530"/>
            <a:r>
              <a:rPr lang="en-US" sz="3202" b="1" u="sng" baseline="0" dirty="0" smtClean="0">
                <a:latin typeface="Trebuchet MS" pitchFamily="34" charset="0"/>
              </a:rPr>
              <a:t>TABLES: </a:t>
            </a:r>
            <a:r>
              <a:rPr lang="en-US" sz="3202" baseline="0" dirty="0" smtClean="0">
                <a:latin typeface="Trebuchet MS" pitchFamily="34" charset="0"/>
              </a:rPr>
              <a:t>You can copy and paste a table from an external document onto this poster template. To adjust  the way the text fits within the cells of a table that has been pasted, </a:t>
            </a:r>
            <a:r>
              <a:rPr lang="en-US" sz="3202" u="sng" baseline="0" dirty="0" smtClean="0">
                <a:latin typeface="Trebuchet MS" pitchFamily="34" charset="0"/>
              </a:rPr>
              <a:t>right-click</a:t>
            </a:r>
            <a:r>
              <a:rPr lang="en-US" sz="3202" baseline="0" dirty="0" smtClean="0">
                <a:latin typeface="Trebuchet MS" pitchFamily="34" charset="0"/>
              </a:rPr>
              <a:t> on the table, click FORMAT SHAPE  then click on TEXT BOX and change the INTERNAL MARGIN values to 0.25</a:t>
            </a:r>
          </a:p>
          <a:p>
            <a:pPr defTabSz="3134530"/>
            <a:endParaRPr lang="en-US" sz="3202" baseline="0" dirty="0" smtClean="0">
              <a:latin typeface="Trebuchet MS" pitchFamily="34" charset="0"/>
            </a:endParaRPr>
          </a:p>
          <a:p>
            <a:pPr defTabSz="3134530"/>
            <a:r>
              <a:rPr lang="en-US" sz="3202" b="1" baseline="0" dirty="0" smtClean="0">
                <a:solidFill>
                  <a:srgbClr val="FFFF00"/>
                </a:solidFill>
                <a:latin typeface="Trebuchet MS" pitchFamily="34" charset="0"/>
              </a:rPr>
              <a:t>Modifying the color scheme</a:t>
            </a:r>
          </a:p>
          <a:p>
            <a:pPr defTabSz="3134530"/>
            <a:r>
              <a:rPr lang="en-US" sz="3202" baseline="0" dirty="0" smtClean="0">
                <a:latin typeface="Trebuchet MS" pitchFamily="34" charset="0"/>
              </a:rPr>
              <a:t>To change the color scheme of this template go to the “Design” menu and click on “Colors”. You can choose from the provide color combinations or you can create your own.</a:t>
            </a:r>
          </a:p>
          <a:p>
            <a:pPr defTabSz="3134530"/>
            <a:endParaRPr lang="en-US" sz="3202" baseline="0" dirty="0" smtClean="0">
              <a:latin typeface="Trebuchet MS" pitchFamily="34" charset="0"/>
            </a:endParaRPr>
          </a:p>
          <a:p>
            <a:pPr defTabSz="3134530"/>
            <a:endParaRPr lang="en-US" sz="3202" baseline="0" dirty="0" smtClean="0">
              <a:latin typeface="Trebuchet MS" pitchFamily="34" charset="0"/>
            </a:endParaRPr>
          </a:p>
          <a:p>
            <a:pPr defTabSz="4388866"/>
            <a:endParaRPr lang="en-US" sz="2002" baseline="0" dirty="0" smtClean="0">
              <a:latin typeface="Trebuchet MS" pitchFamily="34" charset="0"/>
            </a:endParaRPr>
          </a:p>
          <a:p>
            <a:pPr defTabSz="4388866"/>
            <a:endParaRPr lang="en-US" sz="2002" dirty="0" smtClean="0">
              <a:latin typeface="Trebuchet MS" pitchFamily="34" charset="0"/>
            </a:endParaRPr>
          </a:p>
          <a:p>
            <a:pPr algn="ctr"/>
            <a:endParaRPr lang="en-US" sz="2002" b="1" dirty="0" smtClean="0">
              <a:solidFill>
                <a:schemeClr val="bg1"/>
              </a:solidFill>
              <a:latin typeface="Trebuchet MS" pitchFamily="34" charset="0"/>
            </a:endParaRPr>
          </a:p>
          <a:p>
            <a:pPr defTabSz="4388866"/>
            <a:endParaRPr lang="en-US" sz="2002" b="1" dirty="0" smtClean="0">
              <a:solidFill>
                <a:srgbClr val="FFFF00"/>
              </a:solidFill>
              <a:latin typeface="Trebuchet MS" pitchFamily="34" charset="0"/>
            </a:endParaRPr>
          </a:p>
          <a:p>
            <a:pPr algn="ctr"/>
            <a:endParaRPr lang="en-US" sz="3202" b="1" dirty="0">
              <a:latin typeface="Trebuchet MS" pitchFamily="34" charset="0"/>
            </a:endParaRPr>
          </a:p>
        </p:txBody>
      </p:sp>
      <p:sp>
        <p:nvSpPr>
          <p:cNvPr id="28" name="Rectangle 27"/>
          <p:cNvSpPr/>
          <p:nvPr/>
        </p:nvSpPr>
        <p:spPr>
          <a:xfrm>
            <a:off x="-10402387" y="-19598"/>
            <a:ext cx="10050461"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82870" tIns="365741" rIns="182870" bIns="182870" rtlCol="0" anchor="t" anchorCtr="0"/>
          <a:lstStyle/>
          <a:p>
            <a:pPr algn="ctr"/>
            <a:r>
              <a:rPr lang="en-US" sz="4402" b="1" dirty="0" smtClean="0">
                <a:solidFill>
                  <a:schemeClr val="bg1"/>
                </a:solidFill>
                <a:latin typeface="Trebuchet MS" pitchFamily="34" charset="0"/>
              </a:rPr>
              <a:t>QUICK DESIGN</a:t>
            </a:r>
            <a:r>
              <a:rPr lang="en-US" sz="4402" b="1" baseline="0" dirty="0" smtClean="0">
                <a:solidFill>
                  <a:schemeClr val="bg1"/>
                </a:solidFill>
                <a:latin typeface="Trebuchet MS" pitchFamily="34" charset="0"/>
              </a:rPr>
              <a:t> </a:t>
            </a:r>
            <a:r>
              <a:rPr lang="en-US" sz="4402" b="1" dirty="0" smtClean="0">
                <a:solidFill>
                  <a:schemeClr val="bg1"/>
                </a:solidFill>
                <a:latin typeface="Trebuchet MS" pitchFamily="34" charset="0"/>
              </a:rPr>
              <a:t>GUIDE</a:t>
            </a:r>
          </a:p>
          <a:p>
            <a:pPr algn="ctr"/>
            <a:r>
              <a:rPr lang="en-US" sz="3998" b="1" dirty="0" smtClean="0">
                <a:solidFill>
                  <a:srgbClr val="FFFF00"/>
                </a:solidFill>
                <a:latin typeface="Trebuchet MS" pitchFamily="34" charset="0"/>
              </a:rPr>
              <a:t>(--THIS SECTION DOES NOT PRINT--)</a:t>
            </a:r>
          </a:p>
          <a:p>
            <a:pPr algn="ctr"/>
            <a:endParaRPr lang="en-US" sz="3202" b="1" dirty="0" smtClean="0">
              <a:latin typeface="Trebuchet MS" pitchFamily="34" charset="0"/>
            </a:endParaRPr>
          </a:p>
          <a:p>
            <a:pPr defTabSz="4388866"/>
            <a:r>
              <a:rPr lang="en-US" sz="3202" dirty="0" smtClean="0">
                <a:latin typeface="Trebuchet MS" pitchFamily="34" charset="0"/>
              </a:rPr>
              <a:t>This PowerPoint</a:t>
            </a:r>
            <a:r>
              <a:rPr lang="en-US" sz="3202" baseline="0" dirty="0" smtClean="0">
                <a:latin typeface="Trebuchet MS" pitchFamily="34" charset="0"/>
              </a:rPr>
              <a:t> </a:t>
            </a:r>
            <a:r>
              <a:rPr lang="en-US" sz="3202" dirty="0" smtClean="0">
                <a:latin typeface="Trebuchet MS" pitchFamily="34" charset="0"/>
              </a:rPr>
              <a:t>2007 template produces</a:t>
            </a:r>
            <a:r>
              <a:rPr lang="en-US" sz="3202" baseline="0" dirty="0" smtClean="0">
                <a:latin typeface="Trebuchet MS" pitchFamily="34" charset="0"/>
              </a:rPr>
              <a:t> </a:t>
            </a:r>
            <a:r>
              <a:rPr lang="en-US" sz="3202" dirty="0" smtClean="0">
                <a:latin typeface="Trebuchet MS" pitchFamily="34" charset="0"/>
              </a:rPr>
              <a:t>a 36”x48” professional  poster. It</a:t>
            </a:r>
            <a:r>
              <a:rPr lang="en-US" sz="3202" baseline="0" dirty="0" smtClean="0">
                <a:latin typeface="Trebuchet MS" pitchFamily="34" charset="0"/>
              </a:rPr>
              <a:t> </a:t>
            </a:r>
            <a:r>
              <a:rPr lang="en-US" sz="3202" dirty="0" smtClean="0">
                <a:latin typeface="Trebuchet MS" pitchFamily="34" charset="0"/>
              </a:rPr>
              <a:t>will save you valuable time placing titles, subtitles,</a:t>
            </a:r>
            <a:r>
              <a:rPr lang="en-US" sz="3202" baseline="0" dirty="0" smtClean="0">
                <a:latin typeface="Trebuchet MS" pitchFamily="34" charset="0"/>
              </a:rPr>
              <a:t> text, and graphics</a:t>
            </a:r>
            <a:r>
              <a:rPr lang="en-US" sz="3202" dirty="0" smtClean="0">
                <a:latin typeface="Trebuchet MS" pitchFamily="34" charset="0"/>
              </a:rPr>
              <a:t>. </a:t>
            </a:r>
          </a:p>
          <a:p>
            <a:pPr defTabSz="4388866"/>
            <a:endParaRPr lang="en-US" sz="3202" dirty="0" smtClean="0">
              <a:latin typeface="Trebuchet MS" pitchFamily="34" charset="0"/>
            </a:endParaRPr>
          </a:p>
          <a:p>
            <a:pPr defTabSz="4388866"/>
            <a:r>
              <a:rPr lang="en-US" sz="3202" dirty="0" smtClean="0">
                <a:latin typeface="Trebuchet MS" pitchFamily="34" charset="0"/>
              </a:rPr>
              <a:t>Use it to create your presentation. Then send</a:t>
            </a:r>
            <a:r>
              <a:rPr lang="en-US" sz="3202" baseline="0" dirty="0" smtClean="0">
                <a:latin typeface="Trebuchet MS" pitchFamily="34" charset="0"/>
              </a:rPr>
              <a:t> it </a:t>
            </a:r>
            <a:r>
              <a:rPr lang="en-US" sz="3202" dirty="0" smtClean="0">
                <a:latin typeface="Trebuchet MS" pitchFamily="34" charset="0"/>
              </a:rPr>
              <a:t>to </a:t>
            </a:r>
            <a:r>
              <a:rPr lang="en-US" sz="3202" b="1" dirty="0" smtClean="0">
                <a:latin typeface="Trebuchet MS" pitchFamily="34" charset="0"/>
              </a:rPr>
              <a:t>PosterPresentations.com</a:t>
            </a:r>
            <a:r>
              <a:rPr lang="en-US" sz="3202" dirty="0" smtClean="0">
                <a:latin typeface="Trebuchet MS" pitchFamily="34" charset="0"/>
              </a:rPr>
              <a:t> for premium quality, same day affordable printing.</a:t>
            </a:r>
            <a:br>
              <a:rPr lang="en-US" sz="3202" dirty="0" smtClean="0">
                <a:latin typeface="Trebuchet MS" pitchFamily="34" charset="0"/>
              </a:rPr>
            </a:br>
            <a:endParaRPr lang="en-US" sz="3202" dirty="0" smtClean="0">
              <a:latin typeface="Trebuchet MS" pitchFamily="34" charset="0"/>
            </a:endParaRPr>
          </a:p>
          <a:p>
            <a:pPr defTabSz="4388866"/>
            <a:r>
              <a:rPr lang="en-US" sz="3202" dirty="0" smtClean="0">
                <a:latin typeface="Trebuchet MS" pitchFamily="34" charset="0"/>
              </a:rPr>
              <a:t>We provide a series of </a:t>
            </a:r>
            <a:r>
              <a:rPr lang="en-US" sz="3202" b="1" dirty="0" smtClean="0">
                <a:latin typeface="Trebuchet MS" pitchFamily="34" charset="0"/>
              </a:rPr>
              <a:t>online tutorials</a:t>
            </a:r>
            <a:r>
              <a:rPr lang="en-US" sz="3202" dirty="0" smtClean="0">
                <a:latin typeface="Trebuchet MS" pitchFamily="34" charset="0"/>
              </a:rPr>
              <a:t> that will guide you through the poster design process and answer your poster production questions. </a:t>
            </a:r>
          </a:p>
          <a:p>
            <a:pPr defTabSz="4388866"/>
            <a:endParaRPr lang="en-US" sz="3202" dirty="0" smtClean="0">
              <a:latin typeface="Trebuchet MS" pitchFamily="34" charset="0"/>
            </a:endParaRPr>
          </a:p>
          <a:p>
            <a:pPr defTabSz="4388866"/>
            <a:r>
              <a:rPr lang="en-US" sz="3202" dirty="0" smtClean="0">
                <a:latin typeface="Trebuchet MS" pitchFamily="34" charset="0"/>
              </a:rPr>
              <a:t>View our online</a:t>
            </a:r>
            <a:r>
              <a:rPr lang="en-US" sz="3202" baseline="0" dirty="0" smtClean="0">
                <a:latin typeface="Trebuchet MS" pitchFamily="34" charset="0"/>
              </a:rPr>
              <a:t> tutorials at:</a:t>
            </a:r>
            <a:r>
              <a:rPr lang="en-US" sz="3202" dirty="0" smtClean="0">
                <a:latin typeface="Trebuchet MS" pitchFamily="34" charset="0"/>
              </a:rPr>
              <a:t/>
            </a:r>
            <a:br>
              <a:rPr lang="en-US" sz="3202" dirty="0" smtClean="0">
                <a:latin typeface="Trebuchet MS" pitchFamily="34" charset="0"/>
              </a:rPr>
            </a:br>
            <a:r>
              <a:rPr lang="en-US" sz="3202" dirty="0" smtClean="0">
                <a:solidFill>
                  <a:srgbClr val="FFFF00"/>
                </a:solidFill>
                <a:latin typeface="Trebuchet MS" pitchFamily="34" charset="0"/>
              </a:rPr>
              <a:t> http://bit.ly/Poster_creation_help </a:t>
            </a:r>
            <a:r>
              <a:rPr lang="en-US" sz="3202" dirty="0" smtClean="0">
                <a:latin typeface="Trebuchet MS" pitchFamily="34" charset="0"/>
              </a:rPr>
              <a:t/>
            </a:r>
            <a:br>
              <a:rPr lang="en-US" sz="3202" dirty="0" smtClean="0">
                <a:latin typeface="Trebuchet MS" pitchFamily="34" charset="0"/>
              </a:rPr>
            </a:br>
            <a:r>
              <a:rPr lang="en-US" sz="3202" dirty="0" smtClean="0">
                <a:latin typeface="Trebuchet MS" pitchFamily="34" charset="0"/>
              </a:rPr>
              <a:t>(copy</a:t>
            </a:r>
            <a:r>
              <a:rPr lang="en-US" sz="3202" baseline="0" dirty="0" smtClean="0">
                <a:latin typeface="Trebuchet MS" pitchFamily="34" charset="0"/>
              </a:rPr>
              <a:t> and paste the link into your web browser).</a:t>
            </a:r>
          </a:p>
          <a:p>
            <a:pPr defTabSz="4388866"/>
            <a:endParaRPr lang="en-US" sz="3202" dirty="0" smtClean="0">
              <a:latin typeface="Trebuchet MS" pitchFamily="34" charset="0"/>
            </a:endParaRPr>
          </a:p>
          <a:p>
            <a:pPr defTabSz="4388866"/>
            <a:r>
              <a:rPr lang="en-US" sz="3202" dirty="0" smtClean="0">
                <a:latin typeface="Trebuchet MS" pitchFamily="34" charset="0"/>
              </a:rPr>
              <a:t>For assistance and to order your printed poster</a:t>
            </a:r>
            <a:r>
              <a:rPr lang="en-US" sz="3202" dirty="0" smtClean="0">
                <a:solidFill>
                  <a:schemeClr val="bg1"/>
                </a:solidFill>
                <a:latin typeface="Trebuchet MS" pitchFamily="34" charset="0"/>
              </a:rPr>
              <a:t> call </a:t>
            </a:r>
            <a:r>
              <a:rPr lang="en-US" sz="3202" b="1" dirty="0" smtClean="0">
                <a:solidFill>
                  <a:srgbClr val="FFFF00"/>
                </a:solidFill>
                <a:latin typeface="Trebuchet MS" pitchFamily="34" charset="0"/>
              </a:rPr>
              <a:t>PosterPresentations.com</a:t>
            </a:r>
            <a:r>
              <a:rPr lang="en-US" sz="3202" dirty="0" smtClean="0">
                <a:solidFill>
                  <a:srgbClr val="FFFF00"/>
                </a:solidFill>
                <a:latin typeface="Trebuchet MS" pitchFamily="34" charset="0"/>
              </a:rPr>
              <a:t> </a:t>
            </a:r>
            <a:r>
              <a:rPr lang="en-US" sz="3202" dirty="0" smtClean="0">
                <a:latin typeface="Trebuchet MS" pitchFamily="34" charset="0"/>
              </a:rPr>
              <a:t>at </a:t>
            </a:r>
            <a:r>
              <a:rPr lang="en-US" sz="3998" b="1" dirty="0" smtClean="0">
                <a:solidFill>
                  <a:srgbClr val="FFFF00"/>
                </a:solidFill>
                <a:latin typeface="Trebuchet MS" pitchFamily="34" charset="0"/>
              </a:rPr>
              <a:t>1.866.649.3004</a:t>
            </a:r>
          </a:p>
          <a:p>
            <a:pPr defTabSz="4388866"/>
            <a:endParaRPr lang="en-US" sz="3998" b="1" dirty="0" smtClean="0">
              <a:solidFill>
                <a:srgbClr val="FFFF00"/>
              </a:solidFill>
              <a:latin typeface="Trebuchet MS" pitchFamily="34" charset="0"/>
            </a:endParaRPr>
          </a:p>
          <a:p>
            <a:pPr defTabSz="4388866"/>
            <a:endParaRPr lang="en-US" sz="3998" b="1" dirty="0" smtClean="0">
              <a:solidFill>
                <a:srgbClr val="FFFF00"/>
              </a:solidFill>
              <a:latin typeface="Trebuchet MS" pitchFamily="34" charset="0"/>
            </a:endParaRPr>
          </a:p>
          <a:p>
            <a:pPr algn="ctr"/>
            <a:r>
              <a:rPr lang="en-US" sz="4402" b="1" dirty="0" smtClean="0">
                <a:solidFill>
                  <a:schemeClr val="bg1"/>
                </a:solidFill>
                <a:latin typeface="Trebuchet MS" pitchFamily="34" charset="0"/>
              </a:rPr>
              <a:t>Object Placeholders</a:t>
            </a:r>
          </a:p>
          <a:p>
            <a:pPr algn="ctr"/>
            <a:endParaRPr lang="en-US" sz="4402" b="1" dirty="0" smtClean="0">
              <a:solidFill>
                <a:schemeClr val="bg1"/>
              </a:solidFill>
              <a:latin typeface="Trebuchet MS" pitchFamily="34" charset="0"/>
            </a:endParaRPr>
          </a:p>
          <a:p>
            <a:pPr defTabSz="4388866"/>
            <a:r>
              <a:rPr lang="en-US" sz="3202" dirty="0" smtClean="0">
                <a:latin typeface="Trebuchet MS" pitchFamily="34" charset="0"/>
              </a:rPr>
              <a:t>Use the placeholders provided below to add new elements to your poster:</a:t>
            </a:r>
            <a:r>
              <a:rPr lang="en-US" sz="3202" baseline="0" dirty="0" smtClean="0">
                <a:latin typeface="Trebuchet MS" pitchFamily="34" charset="0"/>
              </a:rPr>
              <a:t> </a:t>
            </a:r>
            <a:r>
              <a:rPr lang="en-US" sz="3202" dirty="0" smtClean="0">
                <a:latin typeface="Trebuchet MS" pitchFamily="34" charset="0"/>
              </a:rPr>
              <a:t>Drag a placeholder onto the</a:t>
            </a:r>
            <a:r>
              <a:rPr lang="en-US" sz="3202" baseline="0" dirty="0" smtClean="0">
                <a:latin typeface="Trebuchet MS" pitchFamily="34" charset="0"/>
              </a:rPr>
              <a:t> poster area,</a:t>
            </a:r>
            <a:r>
              <a:rPr lang="en-US" sz="3202" dirty="0" smtClean="0">
                <a:latin typeface="Trebuchet MS" pitchFamily="34" charset="0"/>
              </a:rPr>
              <a:t> size it, and click it to edit.</a:t>
            </a:r>
          </a:p>
          <a:p>
            <a:pPr defTabSz="4388866"/>
            <a:endParaRPr lang="en-US" sz="3202" dirty="0" smtClean="0">
              <a:latin typeface="Trebuchet MS" pitchFamily="34" charset="0"/>
            </a:endParaRPr>
          </a:p>
          <a:p>
            <a:pPr defTabSz="4388866"/>
            <a:r>
              <a:rPr lang="en-US" sz="3202" b="1" dirty="0" smtClean="0">
                <a:solidFill>
                  <a:srgbClr val="FFFF00"/>
                </a:solidFill>
                <a:latin typeface="Trebuchet MS" pitchFamily="34" charset="0"/>
              </a:rPr>
              <a:t>Section Header placeholder</a:t>
            </a:r>
          </a:p>
          <a:p>
            <a:pPr defTabSz="4388866"/>
            <a:r>
              <a:rPr lang="en-US" sz="3202" dirty="0" smtClean="0">
                <a:latin typeface="Trebuchet MS" pitchFamily="34" charset="0"/>
              </a:rPr>
              <a:t>Move</a:t>
            </a:r>
            <a:r>
              <a:rPr lang="en-US" sz="3202"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4388866"/>
            <a:endParaRPr lang="en-US" sz="3202" baseline="0" dirty="0" smtClean="0">
              <a:latin typeface="Trebuchet MS" pitchFamily="34" charset="0"/>
            </a:endParaRPr>
          </a:p>
          <a:p>
            <a:pPr defTabSz="4388866"/>
            <a:endParaRPr lang="en-US" sz="3202" dirty="0" smtClean="0">
              <a:latin typeface="Trebuchet MS" pitchFamily="34" charset="0"/>
            </a:endParaRPr>
          </a:p>
          <a:p>
            <a:pPr defTabSz="4388866"/>
            <a:endParaRPr lang="en-US" sz="3202" b="1" dirty="0" smtClean="0">
              <a:solidFill>
                <a:srgbClr val="FFFF00"/>
              </a:solidFill>
              <a:latin typeface="Trebuchet MS" pitchFamily="34" charset="0"/>
            </a:endParaRPr>
          </a:p>
          <a:p>
            <a:pPr defTabSz="4388866"/>
            <a:r>
              <a:rPr lang="en-US" sz="3202" b="1" dirty="0" smtClean="0">
                <a:solidFill>
                  <a:srgbClr val="FFFF00"/>
                </a:solidFill>
                <a:latin typeface="Trebuchet MS" pitchFamily="34" charset="0"/>
              </a:rPr>
              <a:t>Text placeholder</a:t>
            </a:r>
          </a:p>
          <a:p>
            <a:pPr defTabSz="4388866"/>
            <a:r>
              <a:rPr lang="en-US" sz="3202" baseline="0" dirty="0" smtClean="0">
                <a:latin typeface="Trebuchet MS" pitchFamily="34" charset="0"/>
              </a:rPr>
              <a:t>Move this preformatted text placeholder to the poster to add a new body of text.</a:t>
            </a:r>
          </a:p>
          <a:p>
            <a:pPr defTabSz="4388866"/>
            <a:endParaRPr lang="en-US" sz="3202" baseline="0" dirty="0" smtClean="0">
              <a:latin typeface="Trebuchet MS" pitchFamily="34" charset="0"/>
            </a:endParaRPr>
          </a:p>
          <a:p>
            <a:pPr defTabSz="4388866"/>
            <a:endParaRPr lang="en-US" sz="3202" baseline="0" dirty="0" smtClean="0">
              <a:latin typeface="Trebuchet MS" pitchFamily="34" charset="0"/>
            </a:endParaRPr>
          </a:p>
          <a:p>
            <a:pPr defTabSz="4388866"/>
            <a:endParaRPr lang="en-US" sz="3202" baseline="0" dirty="0" smtClean="0">
              <a:latin typeface="Trebuchet MS" pitchFamily="34" charset="0"/>
            </a:endParaRPr>
          </a:p>
          <a:p>
            <a:pPr defTabSz="4388866"/>
            <a:endParaRPr lang="en-US" sz="3202" b="1" baseline="0" dirty="0" smtClean="0">
              <a:solidFill>
                <a:srgbClr val="FFFF00"/>
              </a:solidFill>
              <a:latin typeface="Trebuchet MS" pitchFamily="34" charset="0"/>
            </a:endParaRPr>
          </a:p>
          <a:p>
            <a:pPr defTabSz="4388866"/>
            <a:r>
              <a:rPr lang="en-US" sz="3202" b="1" baseline="0" dirty="0" smtClean="0">
                <a:solidFill>
                  <a:srgbClr val="FFFF00"/>
                </a:solidFill>
                <a:latin typeface="Trebuchet MS" pitchFamily="34" charset="0"/>
              </a:rPr>
              <a:t>Picture placeholder</a:t>
            </a:r>
          </a:p>
          <a:p>
            <a:pPr defTabSz="4388866"/>
            <a:r>
              <a:rPr lang="en-US" sz="3202" baseline="0" dirty="0" smtClean="0">
                <a:latin typeface="Trebuchet MS" pitchFamily="34" charset="0"/>
              </a:rPr>
              <a:t>Move this graphic placeholder onto your poster, size it first, and then click it to add a picture to the poster.</a:t>
            </a:r>
          </a:p>
          <a:p>
            <a:pPr defTabSz="4388866"/>
            <a:endParaRPr lang="en-US" sz="3202" baseline="0" dirty="0" smtClean="0">
              <a:latin typeface="Trebuchet MS" pitchFamily="34" charset="0"/>
            </a:endParaRPr>
          </a:p>
          <a:p>
            <a:pPr defTabSz="4388866"/>
            <a:endParaRPr lang="en-US" sz="3202" baseline="0" dirty="0" smtClean="0">
              <a:latin typeface="Trebuchet MS" pitchFamily="34" charset="0"/>
            </a:endParaRPr>
          </a:p>
          <a:p>
            <a:pPr defTabSz="4388866"/>
            <a:endParaRPr lang="en-US" sz="3202" baseline="0" dirty="0" smtClean="0">
              <a:latin typeface="Trebuchet MS" pitchFamily="34" charset="0"/>
            </a:endParaRPr>
          </a:p>
          <a:p>
            <a:pPr algn="ctr"/>
            <a:endParaRPr lang="en-US" sz="4402" b="1" dirty="0" smtClean="0">
              <a:solidFill>
                <a:schemeClr val="bg1"/>
              </a:solidFill>
              <a:latin typeface="Trebuchet MS" pitchFamily="34" charset="0"/>
            </a:endParaRPr>
          </a:p>
          <a:p>
            <a:pPr algn="ctr"/>
            <a:endParaRPr lang="en-US" sz="4402" b="1" dirty="0" smtClean="0">
              <a:solidFill>
                <a:schemeClr val="bg1"/>
              </a:solidFill>
              <a:latin typeface="Trebuchet MS" pitchFamily="34" charset="0"/>
            </a:endParaRPr>
          </a:p>
          <a:p>
            <a:pPr algn="ctr"/>
            <a:endParaRPr lang="en-US" sz="4402" b="1" dirty="0" smtClean="0">
              <a:solidFill>
                <a:schemeClr val="bg1"/>
              </a:solidFill>
              <a:latin typeface="Trebuchet MS" pitchFamily="34" charset="0"/>
            </a:endParaRPr>
          </a:p>
          <a:p>
            <a:pPr algn="ctr"/>
            <a:endParaRPr lang="en-US" sz="4402" b="1" dirty="0" smtClean="0">
              <a:solidFill>
                <a:schemeClr val="bg1"/>
              </a:solidFill>
              <a:latin typeface="Trebuchet MS" pitchFamily="34" charset="0"/>
            </a:endParaRPr>
          </a:p>
          <a:p>
            <a:pPr defTabSz="4388866"/>
            <a:endParaRPr lang="en-US" sz="3202" dirty="0" smtClean="0">
              <a:latin typeface="Trebuchet MS" pitchFamily="34" charset="0"/>
            </a:endParaRPr>
          </a:p>
          <a:p>
            <a:pPr algn="ctr"/>
            <a:endParaRPr lang="en-US" sz="3202" b="1" dirty="0" smtClean="0">
              <a:solidFill>
                <a:schemeClr val="bg1"/>
              </a:solidFill>
              <a:latin typeface="Trebuchet MS" pitchFamily="34" charset="0"/>
            </a:endParaRPr>
          </a:p>
          <a:p>
            <a:pPr defTabSz="4388866"/>
            <a:endParaRPr lang="en-US" sz="3202" b="1" dirty="0" smtClean="0">
              <a:solidFill>
                <a:srgbClr val="FFFF00"/>
              </a:solidFill>
              <a:latin typeface="Trebuchet MS" pitchFamily="34" charset="0"/>
            </a:endParaRPr>
          </a:p>
          <a:p>
            <a:pPr algn="ctr"/>
            <a:endParaRPr lang="en-US" sz="4402" b="1" dirty="0">
              <a:latin typeface="Trebuchet MS" pitchFamily="34" charset="0"/>
            </a:endParaRPr>
          </a:p>
        </p:txBody>
      </p:sp>
      <p:sp>
        <p:nvSpPr>
          <p:cNvPr id="29" name="Rectangle 28"/>
          <p:cNvSpPr/>
          <p:nvPr/>
        </p:nvSpPr>
        <p:spPr>
          <a:xfrm>
            <a:off x="-10370486" y="21297017"/>
            <a:ext cx="10018560"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5" rIns="91435" bIns="45715" rtlCol="0" anchor="ctr"/>
          <a:lstStyle/>
          <a:p>
            <a:pPr algn="ctr"/>
            <a:endParaRPr lang="en-US" sz="1790" dirty="0"/>
          </a:p>
        </p:txBody>
      </p:sp>
      <p:pic>
        <p:nvPicPr>
          <p:cNvPr id="30" name="Picture 2"/>
          <p:cNvPicPr>
            <a:picLocks noChangeAspect="1" noChangeArrowheads="1"/>
          </p:cNvPicPr>
          <p:nvPr/>
        </p:nvPicPr>
        <p:blipFill>
          <a:blip r:embed="rId3" cstate="print"/>
          <a:srcRect/>
          <a:stretch>
            <a:fillRect/>
          </a:stretch>
        </p:blipFill>
        <p:spPr bwMode="auto">
          <a:xfrm>
            <a:off x="49098247" y="15525146"/>
            <a:ext cx="4741368" cy="3058181"/>
          </a:xfrm>
          <a:prstGeom prst="rect">
            <a:avLst/>
          </a:prstGeom>
          <a:noFill/>
          <a:ln w="9525">
            <a:noFill/>
            <a:miter lim="800000"/>
            <a:headEnd/>
            <a:tailEnd/>
          </a:ln>
          <a:effectLst/>
        </p:spPr>
      </p:pic>
      <p:pic>
        <p:nvPicPr>
          <p:cNvPr id="31" name="Picture 2"/>
          <p:cNvPicPr>
            <a:picLocks noChangeAspect="1" noChangeArrowheads="1"/>
          </p:cNvPicPr>
          <p:nvPr/>
        </p:nvPicPr>
        <p:blipFill>
          <a:blip r:embed="rId4" cstate="print"/>
          <a:srcRect/>
          <a:stretch>
            <a:fillRect/>
          </a:stretch>
        </p:blipFill>
        <p:spPr bwMode="auto">
          <a:xfrm>
            <a:off x="47342930" y="13118825"/>
            <a:ext cx="590549" cy="438149"/>
          </a:xfrm>
          <a:prstGeom prst="rect">
            <a:avLst/>
          </a:prstGeom>
          <a:noFill/>
          <a:ln w="9525">
            <a:solidFill>
              <a:schemeClr val="tx1"/>
            </a:solidFill>
            <a:miter lim="800000"/>
            <a:headEnd/>
            <a:tailEnd/>
          </a:ln>
          <a:effectLst/>
        </p:spPr>
      </p:pic>
      <p:sp>
        <p:nvSpPr>
          <p:cNvPr id="32" name="TextBox 31"/>
          <p:cNvSpPr txBox="1"/>
          <p:nvPr/>
        </p:nvSpPr>
        <p:spPr>
          <a:xfrm>
            <a:off x="44487742" y="30588810"/>
            <a:ext cx="9160286" cy="2185845"/>
          </a:xfrm>
          <a:prstGeom prst="rect">
            <a:avLst/>
          </a:prstGeom>
          <a:noFill/>
        </p:spPr>
        <p:txBody>
          <a:bodyPr wrap="square" lIns="91435" tIns="45715" rIns="91435" bIns="45715" rtlCol="0">
            <a:spAutoFit/>
          </a:bodyPr>
          <a:lstStyle/>
          <a:p>
            <a:r>
              <a:rPr lang="en-US" sz="3600" dirty="0" smtClean="0">
                <a:solidFill>
                  <a:schemeClr val="bg1"/>
                </a:solidFill>
              </a:rPr>
              <a:t>© 2012 PosterPresentations.com</a:t>
            </a:r>
            <a:br>
              <a:rPr lang="en-US" sz="3600" dirty="0" smtClean="0">
                <a:solidFill>
                  <a:schemeClr val="bg1"/>
                </a:solidFill>
              </a:rPr>
            </a:br>
            <a:r>
              <a:rPr lang="en-US" sz="3600" dirty="0" smtClean="0">
                <a:solidFill>
                  <a:schemeClr val="bg1"/>
                </a:solidFill>
              </a:rPr>
              <a:t>    </a:t>
            </a:r>
            <a:r>
              <a:rPr lang="en-US" sz="3202" dirty="0" smtClean="0">
                <a:solidFill>
                  <a:schemeClr val="bg1"/>
                </a:solidFill>
              </a:rPr>
              <a:t>2117 Fourth Street ,</a:t>
            </a:r>
            <a:r>
              <a:rPr lang="en-US" sz="3202" baseline="0" dirty="0" smtClean="0">
                <a:solidFill>
                  <a:schemeClr val="bg1"/>
                </a:solidFill>
              </a:rPr>
              <a:t> Unit C</a:t>
            </a:r>
            <a:br>
              <a:rPr lang="en-US" sz="3202" baseline="0" dirty="0" smtClean="0">
                <a:solidFill>
                  <a:schemeClr val="bg1"/>
                </a:solidFill>
              </a:rPr>
            </a:br>
            <a:r>
              <a:rPr lang="en-US" sz="3202" baseline="0" dirty="0" smtClean="0">
                <a:solidFill>
                  <a:schemeClr val="bg1"/>
                </a:solidFill>
              </a:rPr>
              <a:t>    Berkeley CA 94710</a:t>
            </a:r>
            <a:br>
              <a:rPr lang="en-US" sz="3202" baseline="0" dirty="0" smtClean="0">
                <a:solidFill>
                  <a:schemeClr val="bg1"/>
                </a:solidFill>
              </a:rPr>
            </a:br>
            <a:r>
              <a:rPr lang="en-US" sz="3202" baseline="0" dirty="0" smtClean="0">
                <a:solidFill>
                  <a:schemeClr val="bg1"/>
                </a:solidFill>
              </a:rPr>
              <a:t>    </a:t>
            </a:r>
            <a:r>
              <a:rPr lang="en-US" sz="3202" b="1" baseline="0" dirty="0" smtClean="0">
                <a:solidFill>
                  <a:srgbClr val="FFFF00"/>
                </a:solidFill>
              </a:rPr>
              <a:t>posterpresenter@gmail.com</a:t>
            </a:r>
            <a:endParaRPr lang="en-US" sz="3600" b="1" dirty="0">
              <a:solidFill>
                <a:srgbClr val="FFFF00"/>
              </a:solidFill>
            </a:endParaRPr>
          </a:p>
        </p:txBody>
      </p:sp>
      <p:grpSp>
        <p:nvGrpSpPr>
          <p:cNvPr id="33" name="Group 32"/>
          <p:cNvGrpSpPr/>
          <p:nvPr/>
        </p:nvGrpSpPr>
        <p:grpSpPr>
          <a:xfrm>
            <a:off x="-10239859" y="31696514"/>
            <a:ext cx="9771398" cy="1090623"/>
            <a:chOff x="44242388" y="28054064"/>
            <a:chExt cx="9771398" cy="1090621"/>
          </a:xfrm>
        </p:grpSpPr>
        <p:sp>
          <p:nvSpPr>
            <p:cNvPr id="34" name="Rounded Rectangle 33"/>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pic>
          <p:nvPicPr>
            <p:cNvPr id="35"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5"/>
              <a:ext cx="914400" cy="914400"/>
            </a:xfrm>
            <a:prstGeom prst="rect">
              <a:avLst/>
            </a:prstGeom>
            <a:noFill/>
          </p:spPr>
        </p:pic>
        <p:sp>
          <p:nvSpPr>
            <p:cNvPr id="36" name="TextBox 35"/>
            <p:cNvSpPr txBox="1"/>
            <p:nvPr userDrawn="1"/>
          </p:nvSpPr>
          <p:spPr>
            <a:xfrm>
              <a:off x="45342596" y="28154091"/>
              <a:ext cx="8671190" cy="893192"/>
            </a:xfrm>
            <a:prstGeom prst="rect">
              <a:avLst/>
            </a:prstGeom>
            <a:noFill/>
          </p:spPr>
          <p:txBody>
            <a:bodyPr wrap="square" rtlCol="0">
              <a:spAutoFit/>
            </a:bodyPr>
            <a:lstStyle/>
            <a:p>
              <a:r>
                <a:rPr lang="en-US" sz="2602" dirty="0" smtClean="0">
                  <a:solidFill>
                    <a:schemeClr val="tx2"/>
                  </a:solidFill>
                  <a:latin typeface="Trebuchet MS" pitchFamily="34" charset="0"/>
                </a:rPr>
                <a:t>Student</a:t>
              </a:r>
              <a:r>
                <a:rPr lang="en-US" sz="2602" baseline="0" dirty="0" smtClean="0">
                  <a:solidFill>
                    <a:schemeClr val="tx2"/>
                  </a:solidFill>
                  <a:latin typeface="Trebuchet MS" pitchFamily="34" charset="0"/>
                </a:rPr>
                <a:t> discounts are available on our </a:t>
              </a:r>
              <a:r>
                <a:rPr lang="en-US" sz="2602" baseline="0" dirty="0" err="1" smtClean="0">
                  <a:solidFill>
                    <a:schemeClr val="tx2"/>
                  </a:solidFill>
                  <a:latin typeface="Trebuchet MS" pitchFamily="34" charset="0"/>
                </a:rPr>
                <a:t>Facebook</a:t>
              </a:r>
              <a:r>
                <a:rPr lang="en-US" sz="2602" baseline="0" dirty="0" smtClean="0">
                  <a:solidFill>
                    <a:schemeClr val="tx2"/>
                  </a:solidFill>
                  <a:latin typeface="Trebuchet MS" pitchFamily="34" charset="0"/>
                </a:rPr>
                <a:t> page.</a:t>
              </a:r>
              <a:br>
                <a:rPr lang="en-US" sz="2602" baseline="0" dirty="0" smtClean="0">
                  <a:solidFill>
                    <a:schemeClr val="tx2"/>
                  </a:solidFill>
                  <a:latin typeface="Trebuchet MS" pitchFamily="34" charset="0"/>
                </a:rPr>
              </a:br>
              <a:r>
                <a:rPr lang="en-US" sz="2602" baseline="0" dirty="0" smtClean="0">
                  <a:solidFill>
                    <a:schemeClr val="tx2"/>
                  </a:solidFill>
                  <a:latin typeface="Trebuchet MS" pitchFamily="34" charset="0"/>
                </a:rPr>
                <a:t>Go to </a:t>
              </a:r>
              <a:r>
                <a:rPr lang="en-US" sz="2602" u="sng" baseline="0" dirty="0" smtClean="0">
                  <a:solidFill>
                    <a:schemeClr val="tx2"/>
                  </a:solidFill>
                  <a:latin typeface="Trebuchet MS" pitchFamily="34" charset="0"/>
                </a:rPr>
                <a:t>PosterPresentations.com</a:t>
              </a:r>
              <a:r>
                <a:rPr lang="en-US" sz="2602" baseline="0" dirty="0" smtClean="0">
                  <a:solidFill>
                    <a:schemeClr val="tx2"/>
                  </a:solidFill>
                  <a:latin typeface="Trebuchet MS" pitchFamily="34" charset="0"/>
                </a:rPr>
                <a:t> and click on the FB icon. </a:t>
              </a:r>
              <a:endParaRPr lang="en-US" sz="2602" dirty="0">
                <a:solidFill>
                  <a:schemeClr val="tx2"/>
                </a:solidFill>
                <a:latin typeface="Trebuchet MS" pitchFamily="34" charset="0"/>
              </a:endParaRPr>
            </a:p>
          </p:txBody>
        </p:sp>
      </p:grpSp>
      <p:cxnSp>
        <p:nvCxnSpPr>
          <p:cNvPr id="37" name="Straight Connector 36"/>
          <p:cNvCxnSpPr/>
          <p:nvPr/>
        </p:nvCxnSpPr>
        <p:spPr>
          <a:xfrm>
            <a:off x="44222126" y="30500134"/>
            <a:ext cx="10050461" cy="15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370486" y="11582402"/>
            <a:ext cx="10018560" cy="160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4254027" y="4841858"/>
            <a:ext cx="10018560" cy="160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9" y="5257802"/>
            <a:ext cx="10050461" cy="26736677"/>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sp>
        <p:nvSpPr>
          <p:cNvPr id="22" name="Rounded Rectangle 21"/>
          <p:cNvSpPr/>
          <p:nvPr userDrawn="1"/>
        </p:nvSpPr>
        <p:spPr>
          <a:xfrm>
            <a:off x="32918400" y="5257802"/>
            <a:ext cx="10050461" cy="26736677"/>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sp>
        <p:nvSpPr>
          <p:cNvPr id="23" name="Rounded Rectangle 22"/>
          <p:cNvSpPr/>
          <p:nvPr userDrawn="1"/>
        </p:nvSpPr>
        <p:spPr>
          <a:xfrm>
            <a:off x="11583199" y="5267326"/>
            <a:ext cx="20724811" cy="26736677"/>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388549" rtl="0" eaLnBrk="1" latinLnBrk="0" hangingPunct="1">
        <a:spcBef>
          <a:spcPct val="0"/>
        </a:spcBef>
        <a:buNone/>
        <a:defRPr sz="8798" kern="1200">
          <a:solidFill>
            <a:schemeClr val="bg1"/>
          </a:solidFill>
          <a:latin typeface="Trebuchet MS" pitchFamily="34" charset="0"/>
          <a:ea typeface="+mj-ea"/>
          <a:cs typeface="+mj-cs"/>
        </a:defRPr>
      </a:lvl1pPr>
    </p:titleStyle>
    <p:bodyStyle>
      <a:lvl1pPr marL="1645706" indent="-1645706" algn="l" defTabSz="4388549" rtl="0" eaLnBrk="1" latinLnBrk="0" hangingPunct="1">
        <a:spcBef>
          <a:spcPct val="20000"/>
        </a:spcBef>
        <a:buFont typeface="Arial" pitchFamily="34" charset="0"/>
        <a:buChar char="•"/>
        <a:defRPr sz="15398" kern="1200">
          <a:solidFill>
            <a:schemeClr val="tx1"/>
          </a:solidFill>
          <a:latin typeface="+mn-lt"/>
          <a:ea typeface="+mn-ea"/>
          <a:cs typeface="+mn-cs"/>
        </a:defRPr>
      </a:lvl1pPr>
      <a:lvl2pPr marL="3565697" indent="-1371422" algn="l" defTabSz="4388549"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5687" indent="-1097138" algn="l" defTabSz="4388549" rtl="0" eaLnBrk="1" latinLnBrk="0" hangingPunct="1">
        <a:spcBef>
          <a:spcPct val="20000"/>
        </a:spcBef>
        <a:buFont typeface="Arial" pitchFamily="34" charset="0"/>
        <a:buChar char="•"/>
        <a:defRPr sz="11597" kern="1200">
          <a:solidFill>
            <a:schemeClr val="tx1"/>
          </a:solidFill>
          <a:latin typeface="+mn-lt"/>
          <a:ea typeface="+mn-ea"/>
          <a:cs typeface="+mn-cs"/>
        </a:defRPr>
      </a:lvl3pPr>
      <a:lvl4pPr marL="7679962"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236"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8510"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2785"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062"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1336" indent="-1097138" algn="l" defTabSz="4388549"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549" rtl="0" eaLnBrk="1" latinLnBrk="0" hangingPunct="1">
        <a:defRPr sz="8597" kern="1200">
          <a:solidFill>
            <a:schemeClr val="tx1"/>
          </a:solidFill>
          <a:latin typeface="+mn-lt"/>
          <a:ea typeface="+mn-ea"/>
          <a:cs typeface="+mn-cs"/>
        </a:defRPr>
      </a:lvl1pPr>
      <a:lvl2pPr marL="2194274" algn="l" defTabSz="4388549" rtl="0" eaLnBrk="1" latinLnBrk="0" hangingPunct="1">
        <a:defRPr sz="8597" kern="1200">
          <a:solidFill>
            <a:schemeClr val="tx1"/>
          </a:solidFill>
          <a:latin typeface="+mn-lt"/>
          <a:ea typeface="+mn-ea"/>
          <a:cs typeface="+mn-cs"/>
        </a:defRPr>
      </a:lvl2pPr>
      <a:lvl3pPr marL="4388549" algn="l" defTabSz="4388549" rtl="0" eaLnBrk="1" latinLnBrk="0" hangingPunct="1">
        <a:defRPr sz="8597" kern="1200">
          <a:solidFill>
            <a:schemeClr val="tx1"/>
          </a:solidFill>
          <a:latin typeface="+mn-lt"/>
          <a:ea typeface="+mn-ea"/>
          <a:cs typeface="+mn-cs"/>
        </a:defRPr>
      </a:lvl3pPr>
      <a:lvl4pPr marL="6582826" algn="l" defTabSz="4388549" rtl="0" eaLnBrk="1" latinLnBrk="0" hangingPunct="1">
        <a:defRPr sz="8597" kern="1200">
          <a:solidFill>
            <a:schemeClr val="tx1"/>
          </a:solidFill>
          <a:latin typeface="+mn-lt"/>
          <a:ea typeface="+mn-ea"/>
          <a:cs typeface="+mn-cs"/>
        </a:defRPr>
      </a:lvl4pPr>
      <a:lvl5pPr marL="8777100" algn="l" defTabSz="4388549" rtl="0" eaLnBrk="1" latinLnBrk="0" hangingPunct="1">
        <a:defRPr sz="8597" kern="1200">
          <a:solidFill>
            <a:schemeClr val="tx1"/>
          </a:solidFill>
          <a:latin typeface="+mn-lt"/>
          <a:ea typeface="+mn-ea"/>
          <a:cs typeface="+mn-cs"/>
        </a:defRPr>
      </a:lvl5pPr>
      <a:lvl6pPr marL="10971374" algn="l" defTabSz="4388549" rtl="0" eaLnBrk="1" latinLnBrk="0" hangingPunct="1">
        <a:defRPr sz="8597" kern="1200">
          <a:solidFill>
            <a:schemeClr val="tx1"/>
          </a:solidFill>
          <a:latin typeface="+mn-lt"/>
          <a:ea typeface="+mn-ea"/>
          <a:cs typeface="+mn-cs"/>
        </a:defRPr>
      </a:lvl6pPr>
      <a:lvl7pPr marL="13165649" algn="l" defTabSz="4388549" rtl="0" eaLnBrk="1" latinLnBrk="0" hangingPunct="1">
        <a:defRPr sz="8597" kern="1200">
          <a:solidFill>
            <a:schemeClr val="tx1"/>
          </a:solidFill>
          <a:latin typeface="+mn-lt"/>
          <a:ea typeface="+mn-ea"/>
          <a:cs typeface="+mn-cs"/>
        </a:defRPr>
      </a:lvl7pPr>
      <a:lvl8pPr marL="15359923" algn="l" defTabSz="4388549" rtl="0" eaLnBrk="1" latinLnBrk="0" hangingPunct="1">
        <a:defRPr sz="8597" kern="1200">
          <a:solidFill>
            <a:schemeClr val="tx1"/>
          </a:solidFill>
          <a:latin typeface="+mn-lt"/>
          <a:ea typeface="+mn-ea"/>
          <a:cs typeface="+mn-cs"/>
        </a:defRPr>
      </a:lvl8pPr>
      <a:lvl9pPr marL="17554198" algn="l" defTabSz="4388549" rtl="0" eaLnBrk="1" latinLnBrk="0" hangingPunct="1">
        <a:defRPr sz="85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wmf"/><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wmf"/><Relationship Id="rId2" Type="http://schemas.openxmlformats.org/officeDocument/2006/relationships/image" Target="../media/image4.png"/><Relationship Id="rId16" Type="http://schemas.openxmlformats.org/officeDocument/2006/relationships/image" Target="../media/image18.wmf"/><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wmf"/><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gif"/><Relationship Id="rId22" Type="http://schemas.openxmlformats.org/officeDocument/2006/relationships/image" Target="../media/image2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04193" y="6378485"/>
            <a:ext cx="10056811" cy="26246009"/>
          </a:xfrm>
        </p:spPr>
        <p:txBody>
          <a:bodyPr/>
          <a:lstStyle/>
          <a:p>
            <a:r>
              <a:rPr lang="en-US" dirty="0" smtClean="0">
                <a:latin typeface="Cambria Math" panose="02040503050406030204" pitchFamily="18" charset="0"/>
                <a:ea typeface="Cambria Math" panose="02040503050406030204" pitchFamily="18" charset="0"/>
              </a:rPr>
              <a:t>Fluid dynamics is the study of fluid flow and it’s properties in motion. Notable applications of fluid dynamics include, but are not limited to, calculating forces and moments on aircraft, calculating the mass flow rate of petroleum through pipes, and predicting weather conditions and patterns</a:t>
            </a:r>
            <a:r>
              <a:rPr lang="en-US" dirty="0" smtClean="0">
                <a:latin typeface="Cambria Math" panose="02040503050406030204" pitchFamily="18" charset="0"/>
                <a:ea typeface="Cambria Math" panose="02040503050406030204" pitchFamily="18" charset="0"/>
              </a:rPr>
              <a:t>.</a:t>
            </a:r>
            <a:endParaRPr lang="en-US" dirty="0" smtClean="0">
              <a:latin typeface="Cambria Math" panose="02040503050406030204" pitchFamily="18" charset="0"/>
              <a:ea typeface="Cambria Math" panose="02040503050406030204" pitchFamily="18" charset="0"/>
            </a:endParaRPr>
          </a:p>
          <a:p>
            <a:r>
              <a:rPr lang="en-US" dirty="0">
                <a:latin typeface="Cambria Math" panose="02040503050406030204" pitchFamily="18" charset="0"/>
                <a:ea typeface="Cambria Math" panose="02040503050406030204" pitchFamily="18" charset="0"/>
              </a:rPr>
              <a:t>The governing equations of  fluid dynamics are the </a:t>
            </a:r>
            <a:r>
              <a:rPr lang="en-US" dirty="0" err="1">
                <a:latin typeface="Cambria Math" panose="02040503050406030204" pitchFamily="18" charset="0"/>
                <a:ea typeface="Cambria Math" panose="02040503050406030204" pitchFamily="18" charset="0"/>
              </a:rPr>
              <a:t>Navier</a:t>
            </a:r>
            <a:r>
              <a:rPr lang="en-US" dirty="0">
                <a:latin typeface="Cambria Math" panose="02040503050406030204" pitchFamily="18" charset="0"/>
                <a:ea typeface="Cambria Math" panose="02040503050406030204" pitchFamily="18" charset="0"/>
              </a:rPr>
              <a:t>-Stokes </a:t>
            </a:r>
            <a:r>
              <a:rPr lang="en-US" dirty="0" smtClean="0">
                <a:latin typeface="Cambria Math" panose="02040503050406030204" pitchFamily="18" charset="0"/>
                <a:ea typeface="Cambria Math" panose="02040503050406030204" pitchFamily="18" charset="0"/>
              </a:rPr>
              <a:t>equations (NSE) </a:t>
            </a:r>
            <a:r>
              <a:rPr lang="en-US" dirty="0">
                <a:latin typeface="Cambria Math" panose="02040503050406030204" pitchFamily="18" charset="0"/>
                <a:ea typeface="Cambria Math" panose="02040503050406030204" pitchFamily="18" charset="0"/>
              </a:rPr>
              <a:t>introduced by Claude-Louis </a:t>
            </a:r>
            <a:r>
              <a:rPr lang="en-US" dirty="0" err="1">
                <a:latin typeface="Cambria Math" panose="02040503050406030204" pitchFamily="18" charset="0"/>
                <a:ea typeface="Cambria Math" panose="02040503050406030204" pitchFamily="18" charset="0"/>
              </a:rPr>
              <a:t>Navier</a:t>
            </a:r>
            <a:r>
              <a:rPr lang="en-US" dirty="0">
                <a:latin typeface="Cambria Math" panose="02040503050406030204" pitchFamily="18" charset="0"/>
                <a:ea typeface="Cambria Math" panose="02040503050406030204" pitchFamily="18" charset="0"/>
              </a:rPr>
              <a:t> and George Gabriel Stokes circa 1927</a:t>
            </a:r>
            <a:r>
              <a:rPr lang="en-US" dirty="0" smtClean="0">
                <a:latin typeface="Cambria Math" panose="02040503050406030204" pitchFamily="18" charset="0"/>
                <a:ea typeface="Cambria Math" panose="02040503050406030204" pitchFamily="18" charset="0"/>
              </a:rPr>
              <a:t>. These equations provide </a:t>
            </a:r>
            <a:r>
              <a:rPr lang="en-US" dirty="0">
                <a:latin typeface="Cambria Math" panose="02040503050406030204" pitchFamily="18" charset="0"/>
                <a:ea typeface="Cambria Math" panose="02040503050406030204" pitchFamily="18" charset="0"/>
              </a:rPr>
              <a:t>a fundamental description of the movement of fluids and </a:t>
            </a:r>
            <a:r>
              <a:rPr lang="en-US" dirty="0" smtClean="0">
                <a:latin typeface="Cambria Math" panose="02040503050406030204" pitchFamily="18" charset="0"/>
                <a:ea typeface="Cambria Math" panose="02040503050406030204" pitchFamily="18" charset="0"/>
              </a:rPr>
              <a:t>have </a:t>
            </a:r>
            <a:r>
              <a:rPr lang="en-US" dirty="0">
                <a:latin typeface="Cambria Math" panose="02040503050406030204" pitchFamily="18" charset="0"/>
                <a:ea typeface="Cambria Math" panose="02040503050406030204" pitchFamily="18" charset="0"/>
              </a:rPr>
              <a:t>been applied to a variety of computational fluid problems in biology including flow through circulatory </a:t>
            </a:r>
            <a:r>
              <a:rPr lang="en-US" dirty="0" smtClean="0">
                <a:latin typeface="Cambria Math" panose="02040503050406030204" pitchFamily="18" charset="0"/>
                <a:ea typeface="Cambria Math" panose="02040503050406030204" pitchFamily="18" charset="0"/>
              </a:rPr>
              <a:t>systems in organisms </a:t>
            </a:r>
            <a:r>
              <a:rPr lang="en-US" dirty="0">
                <a:latin typeface="Cambria Math" panose="02040503050406030204" pitchFamily="18" charset="0"/>
                <a:ea typeface="Cambria Math" panose="02040503050406030204" pitchFamily="18" charset="0"/>
              </a:rPr>
              <a:t>as well as fluid transport structures in plants. </a:t>
            </a:r>
            <a:endParaRPr lang="en-US" dirty="0" smtClean="0">
              <a:latin typeface="Cambria Math" panose="02040503050406030204" pitchFamily="18" charset="0"/>
              <a:ea typeface="Cambria Math" panose="02040503050406030204" pitchFamily="18" charset="0"/>
            </a:endParaRPr>
          </a:p>
          <a:p>
            <a:r>
              <a:rPr lang="en-US" dirty="0">
                <a:latin typeface="Cambria Math" panose="02040503050406030204" pitchFamily="18" charset="0"/>
                <a:ea typeface="Cambria Math" panose="02040503050406030204" pitchFamily="18" charset="0"/>
              </a:rPr>
              <a:t>In plant biology, Computational Fluid Dynamics (</a:t>
            </a:r>
            <a:r>
              <a:rPr lang="en-US" dirty="0" smtClean="0">
                <a:latin typeface="Cambria Math" panose="02040503050406030204" pitchFamily="18" charset="0"/>
                <a:ea typeface="Cambria Math" panose="02040503050406030204" pitchFamily="18" charset="0"/>
              </a:rPr>
              <a:t>CFD) </a:t>
            </a:r>
            <a:r>
              <a:rPr lang="en-US" dirty="0">
                <a:latin typeface="Cambria Math" panose="02040503050406030204" pitchFamily="18" charset="0"/>
                <a:ea typeface="Cambria Math" panose="02040503050406030204" pitchFamily="18" charset="0"/>
              </a:rPr>
              <a:t>can be use to analyze capillary action and the dispersion of water or nutrients in either xylem, phloem, or roots. </a:t>
            </a:r>
            <a:r>
              <a:rPr lang="en-US" dirty="0" smtClean="0">
                <a:latin typeface="Cambria Math" panose="02040503050406030204" pitchFamily="18" charset="0"/>
                <a:ea typeface="Cambria Math" panose="02040503050406030204" pitchFamily="18" charset="0"/>
              </a:rPr>
              <a:t>Many </a:t>
            </a:r>
            <a:r>
              <a:rPr lang="en-US" dirty="0">
                <a:latin typeface="Cambria Math" panose="02040503050406030204" pitchFamily="18" charset="0"/>
                <a:ea typeface="Cambria Math" panose="02040503050406030204" pitchFamily="18" charset="0"/>
              </a:rPr>
              <a:t>plants have a specialized transport tissue called the xylem that is made up of individual cells containing a variety of complicated structures through which the flow must pass from one cell to the next.  Solutions of the </a:t>
            </a:r>
            <a:r>
              <a:rPr lang="en-US" dirty="0" err="1">
                <a:latin typeface="Cambria Math" panose="02040503050406030204" pitchFamily="18" charset="0"/>
                <a:ea typeface="Cambria Math" panose="02040503050406030204" pitchFamily="18" charset="0"/>
              </a:rPr>
              <a:t>Navier</a:t>
            </a:r>
            <a:r>
              <a:rPr lang="en-US" dirty="0">
                <a:latin typeface="Cambria Math" panose="02040503050406030204" pitchFamily="18" charset="0"/>
                <a:ea typeface="Cambria Math" panose="02040503050406030204" pitchFamily="18" charset="0"/>
              </a:rPr>
              <a:t>-Stokes </a:t>
            </a:r>
            <a:r>
              <a:rPr lang="en-US" dirty="0" smtClean="0">
                <a:latin typeface="Cambria Math" panose="02040503050406030204" pitchFamily="18" charset="0"/>
                <a:ea typeface="Cambria Math" panose="02040503050406030204" pitchFamily="18" charset="0"/>
              </a:rPr>
              <a:t>equations </a:t>
            </a:r>
            <a:r>
              <a:rPr lang="en-US" dirty="0">
                <a:latin typeface="Cambria Math" panose="02040503050406030204" pitchFamily="18" charset="0"/>
                <a:ea typeface="Cambria Math" panose="02040503050406030204" pitchFamily="18" charset="0"/>
              </a:rPr>
              <a:t>have provided insight into the role of these structures based on the creation of realistic 3D models of the </a:t>
            </a:r>
            <a:r>
              <a:rPr lang="en-US" dirty="0" smtClean="0">
                <a:latin typeface="Cambria Math" panose="02040503050406030204" pitchFamily="18" charset="0"/>
                <a:ea typeface="Cambria Math" panose="02040503050406030204" pitchFamily="18" charset="0"/>
              </a:rPr>
              <a:t>cells,  cf. [4].</a:t>
            </a:r>
            <a:endParaRPr lang="en-US" dirty="0">
              <a:latin typeface="Cambria Math" panose="02040503050406030204" pitchFamily="18" charset="0"/>
              <a:ea typeface="Cambria Math" panose="02040503050406030204" pitchFamily="18" charset="0"/>
            </a:endParaRPr>
          </a:p>
          <a:p>
            <a:r>
              <a:rPr lang="en-US" dirty="0" smtClean="0">
                <a:latin typeface="Cambria Math" panose="02040503050406030204" pitchFamily="18" charset="0"/>
                <a:ea typeface="Cambria Math" panose="02040503050406030204" pitchFamily="18" charset="0"/>
              </a:rPr>
              <a:t>In the human circulatory system, CFD is applied in order to measure fluids such as blood, water, or CO</a:t>
            </a:r>
            <a:r>
              <a:rPr lang="en-US" baseline="-25000" dirty="0" smtClean="0">
                <a:latin typeface="Cambria Math" panose="02040503050406030204" pitchFamily="18" charset="0"/>
                <a:ea typeface="Cambria Math" panose="02040503050406030204" pitchFamily="18" charset="0"/>
              </a:rPr>
              <a:t>2</a:t>
            </a:r>
            <a:r>
              <a:rPr lang="en-US" dirty="0" smtClean="0">
                <a:latin typeface="Cambria Math" panose="02040503050406030204" pitchFamily="18" charset="0"/>
                <a:ea typeface="Cambria Math" panose="02040503050406030204" pitchFamily="18" charset="0"/>
              </a:rPr>
              <a:t> circulating throughout the body. Some CFD biomedical applications include artificial organ design, vessel graft evaluation, and life support systems.</a:t>
            </a:r>
            <a:endParaRPr lang="en-US" dirty="0">
              <a:latin typeface="Cambria Math" panose="02040503050406030204" pitchFamily="18" charset="0"/>
              <a:ea typeface="Cambria Math" panose="02040503050406030204" pitchFamily="18" charset="0"/>
            </a:endParaRPr>
          </a:p>
          <a:p>
            <a:r>
              <a:rPr lang="en-US" dirty="0" smtClean="0">
                <a:latin typeface="Cambria Math" panose="02040503050406030204" pitchFamily="18" charset="0"/>
                <a:ea typeface="Cambria Math" panose="02040503050406030204" pitchFamily="18" charset="0"/>
              </a:rPr>
              <a:t>In artificial organ design, the flow of substances would have to closely match that of the natural organ in order to ensure processes such as diffusion and advection match the original</a:t>
            </a:r>
            <a:r>
              <a:rPr lang="en-US" dirty="0" smtClean="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a:p>
            <a:r>
              <a:rPr lang="en-US" dirty="0" smtClean="0">
                <a:latin typeface="Cambria Math" panose="02040503050406030204" pitchFamily="18" charset="0"/>
                <a:ea typeface="Cambria Math" panose="02040503050406030204" pitchFamily="18" charset="0"/>
              </a:rPr>
              <a:t>Biomedical engineers have designed stents for arteries by numerically analyzing blood flow. Generally, blood flow in the body is laminar but plaque and narrow passages can cause turbulence. Thus, it is important to design stents that induce the least amount of turbulence. The following illustrations by Arterial Remodeling Technologies provide an exceptional example:</a:t>
            </a:r>
          </a:p>
          <a:p>
            <a:endParaRPr lang="en-US" dirty="0">
              <a:latin typeface="Cambria Math" panose="02040503050406030204" pitchFamily="18" charset="0"/>
              <a:ea typeface="Cambria Math" panose="02040503050406030204" pitchFamily="18" charset="0"/>
            </a:endParaRPr>
          </a:p>
          <a:p>
            <a:endParaRPr lang="en-US" dirty="0" smtClean="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a:p>
            <a:endParaRPr lang="en-US" dirty="0" smtClean="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a:p>
            <a:r>
              <a:rPr lang="en-US" dirty="0" smtClean="0">
                <a:latin typeface="Cambria Math" panose="02040503050406030204" pitchFamily="18" charset="0"/>
                <a:ea typeface="Cambria Math" panose="02040503050406030204" pitchFamily="18" charset="0"/>
              </a:rPr>
              <a:t>From </a:t>
            </a:r>
            <a:r>
              <a:rPr lang="en-US" dirty="0" smtClean="0">
                <a:latin typeface="Cambria Math" panose="02040503050406030204" pitchFamily="18" charset="0"/>
                <a:ea typeface="Cambria Math" panose="02040503050406030204" pitchFamily="18" charset="0"/>
              </a:rPr>
              <a:t>left to right, we observe that a plaque accumulated artery is being enlarged for stent insertion. A scaffolding stent is then expanded to the enlarged area to temporarily reinforce the enlargement of the </a:t>
            </a:r>
            <a:r>
              <a:rPr lang="en-US" dirty="0" smtClean="0">
                <a:latin typeface="Cambria Math" panose="02040503050406030204" pitchFamily="18" charset="0"/>
                <a:ea typeface="Cambria Math" panose="02040503050406030204" pitchFamily="18" charset="0"/>
              </a:rPr>
              <a:t>artery. </a:t>
            </a:r>
            <a:r>
              <a:rPr lang="en-US" dirty="0" smtClean="0">
                <a:latin typeface="Cambria Math" panose="02040503050406030204" pitchFamily="18" charset="0"/>
                <a:ea typeface="Cambria Math" panose="02040503050406030204" pitchFamily="18" charset="0"/>
              </a:rPr>
              <a:t>In simulations, CFD can be applied to measure if laminar flow is closely obtained in order to determine whether or not patients need to undergo further operations. These kinds of minimally invasive treatments dramatically reduce recovery time and provide a cost-benefit to the patient. </a:t>
            </a:r>
            <a:endParaRPr lang="en-US" dirty="0" smtClean="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a:p>
            <a:endParaRPr lang="en-US" dirty="0" smtClean="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a:p>
            <a:endParaRPr lang="en-US" dirty="0" smtClean="0">
              <a:latin typeface="Cambria Math" panose="02040503050406030204" pitchFamily="18" charset="0"/>
              <a:ea typeface="Cambria Math" panose="02040503050406030204" pitchFamily="18" charset="0"/>
            </a:endParaRPr>
          </a:p>
          <a:p>
            <a:r>
              <a:rPr lang="en-US" dirty="0" smtClean="0">
                <a:latin typeface="Cambria Math" panose="02040503050406030204" pitchFamily="18" charset="0"/>
                <a:ea typeface="Cambria Math" panose="02040503050406030204" pitchFamily="18" charset="0"/>
              </a:rPr>
              <a:t>Doctors </a:t>
            </a:r>
            <a:r>
              <a:rPr lang="en-US" dirty="0" smtClean="0">
                <a:latin typeface="Cambria Math" panose="02040503050406030204" pitchFamily="18" charset="0"/>
                <a:ea typeface="Cambria Math" panose="02040503050406030204" pitchFamily="18" charset="0"/>
              </a:rPr>
              <a:t>can hear turbulence through their </a:t>
            </a:r>
            <a:r>
              <a:rPr lang="en-US" dirty="0" smtClean="0">
                <a:latin typeface="Cambria Math" panose="02040503050406030204" pitchFamily="18" charset="0"/>
                <a:ea typeface="Cambria Math" panose="02040503050406030204" pitchFamily="18" charset="0"/>
              </a:rPr>
              <a:t>stethoscopes. </a:t>
            </a:r>
            <a:r>
              <a:rPr lang="en-US" dirty="0" smtClean="0">
                <a:latin typeface="Cambria Math" panose="02040503050406030204" pitchFamily="18" charset="0"/>
                <a:ea typeface="Cambria Math" panose="02040503050406030204" pitchFamily="18" charset="0"/>
              </a:rPr>
              <a:t>Turbulence is indicative </a:t>
            </a:r>
            <a:r>
              <a:rPr lang="en-US" dirty="0">
                <a:latin typeface="Cambria Math" panose="02040503050406030204" pitchFamily="18" charset="0"/>
                <a:ea typeface="Cambria Math" panose="02040503050406030204" pitchFamily="18" charset="0"/>
              </a:rPr>
              <a:t>of diseased and narrowed (</a:t>
            </a:r>
            <a:r>
              <a:rPr lang="en-US" dirty="0" err="1">
                <a:latin typeface="Cambria Math" panose="02040503050406030204" pitchFamily="18" charset="0"/>
                <a:ea typeface="Cambria Math" panose="02040503050406030204" pitchFamily="18" charset="0"/>
              </a:rPr>
              <a:t>stenotic</a:t>
            </a:r>
            <a:r>
              <a:rPr lang="en-US" dirty="0">
                <a:latin typeface="Cambria Math" panose="02040503050406030204" pitchFamily="18" charset="0"/>
                <a:ea typeface="Cambria Math" panose="02040503050406030204" pitchFamily="18" charset="0"/>
              </a:rPr>
              <a:t>) arteries (see figure </a:t>
            </a:r>
            <a:r>
              <a:rPr lang="en-US" dirty="0" smtClean="0">
                <a:latin typeface="Cambria Math" panose="02040503050406030204" pitchFamily="18" charset="0"/>
                <a:ea typeface="Cambria Math" panose="02040503050406030204" pitchFamily="18" charset="0"/>
              </a:rPr>
              <a:t>above</a:t>
            </a:r>
            <a:r>
              <a:rPr lang="en-US" dirty="0" smtClean="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and across </a:t>
            </a:r>
            <a:r>
              <a:rPr lang="en-US" dirty="0" err="1">
                <a:latin typeface="Cambria Math" panose="02040503050406030204" pitchFamily="18" charset="0"/>
                <a:ea typeface="Cambria Math" panose="02040503050406030204" pitchFamily="18" charset="0"/>
              </a:rPr>
              <a:t>stenotic</a:t>
            </a:r>
            <a:r>
              <a:rPr lang="en-US" dirty="0">
                <a:latin typeface="Cambria Math" panose="02040503050406030204" pitchFamily="18" charset="0"/>
                <a:ea typeface="Cambria Math" panose="02040503050406030204" pitchFamily="18" charset="0"/>
              </a:rPr>
              <a:t> heart valves</a:t>
            </a:r>
            <a:r>
              <a:rPr lang="en-US" dirty="0" smtClean="0">
                <a:latin typeface="Cambria Math" panose="02040503050406030204" pitchFamily="18" charset="0"/>
                <a:ea typeface="Cambria Math" panose="02040503050406030204" pitchFamily="18" charset="0"/>
              </a:rPr>
              <a:t>.</a:t>
            </a:r>
          </a:p>
          <a:p>
            <a:r>
              <a:rPr lang="en-US" dirty="0" smtClean="0">
                <a:latin typeface="Cambria Math" panose="02040503050406030204" pitchFamily="18" charset="0"/>
                <a:ea typeface="Cambria Math" panose="02040503050406030204" pitchFamily="18" charset="0"/>
              </a:rPr>
              <a:t>NSE </a:t>
            </a:r>
            <a:r>
              <a:rPr lang="en-US" dirty="0" smtClean="0">
                <a:latin typeface="Cambria Math" panose="02040503050406030204" pitchFamily="18" charset="0"/>
                <a:ea typeface="Cambria Math" panose="02040503050406030204" pitchFamily="18" charset="0"/>
              </a:rPr>
              <a:t>have numerous applications, but from the theoretical side the equations are still not fully understood. The existence of the strong solution is yet to be proven and is considered a million-dollar millennium problem by the Clay Mathematics Institute. Despite current </a:t>
            </a:r>
            <a:r>
              <a:rPr lang="en-US" dirty="0" smtClean="0">
                <a:latin typeface="Cambria Math" panose="02040503050406030204" pitchFamily="18" charset="0"/>
                <a:ea typeface="Cambria Math" panose="02040503050406030204" pitchFamily="18" charset="0"/>
              </a:rPr>
              <a:t>theoretical difficulties, </a:t>
            </a:r>
            <a:r>
              <a:rPr lang="en-US" dirty="0" smtClean="0">
                <a:latin typeface="Cambria Math" panose="02040503050406030204" pitchFamily="18" charset="0"/>
                <a:ea typeface="Cambria Math" panose="02040503050406030204" pitchFamily="18" charset="0"/>
              </a:rPr>
              <a:t>running simulated environments on computers reveals insights for applications that can be implemented </a:t>
            </a:r>
            <a:r>
              <a:rPr lang="en-US" dirty="0" smtClean="0">
                <a:latin typeface="Cambria Math" panose="02040503050406030204" pitchFamily="18" charset="0"/>
                <a:ea typeface="Cambria Math" panose="02040503050406030204" pitchFamily="18" charset="0"/>
              </a:rPr>
              <a:t>in</a:t>
            </a:r>
          </a:p>
          <a:p>
            <a:r>
              <a:rPr lang="en-US" dirty="0" smtClean="0">
                <a:latin typeface="Cambria Math" panose="02040503050406030204" pitchFamily="18" charset="0"/>
                <a:ea typeface="Cambria Math" panose="02040503050406030204" pitchFamily="18" charset="0"/>
              </a:rPr>
              <a:t>the </a:t>
            </a:r>
            <a:r>
              <a:rPr lang="en-US" dirty="0" smtClean="0">
                <a:latin typeface="Cambria Math" panose="02040503050406030204" pitchFamily="18" charset="0"/>
                <a:ea typeface="Cambria Math" panose="02040503050406030204" pitchFamily="18" charset="0"/>
              </a:rPr>
              <a:t>future. </a:t>
            </a:r>
            <a:endParaRPr lang="en-US" dirty="0">
              <a:latin typeface="Cambria Math" panose="02040503050406030204" pitchFamily="18" charset="0"/>
              <a:ea typeface="Cambria Math" panose="02040503050406030204" pitchFamily="18" charset="0"/>
            </a:endParaRPr>
          </a:p>
        </p:txBody>
      </p:sp>
      <p:sp>
        <p:nvSpPr>
          <p:cNvPr id="3" name="Text Placeholder 2"/>
          <p:cNvSpPr>
            <a:spLocks noGrp="1"/>
          </p:cNvSpPr>
          <p:nvPr>
            <p:ph type="body" sz="quarter" idx="11"/>
          </p:nvPr>
        </p:nvSpPr>
        <p:spPr/>
        <p:txBody>
          <a:bodyPr/>
          <a:lstStyle/>
          <a:p>
            <a:r>
              <a:rPr lang="en-US" dirty="0" smtClean="0"/>
              <a:t>INTRODUCTION</a:t>
            </a:r>
            <a:endParaRPr lang="en-US" dirty="0"/>
          </a:p>
        </p:txBody>
      </p:sp>
      <mc:AlternateContent xmlns:mc="http://schemas.openxmlformats.org/markup-compatibility/2006">
        <mc:Choice xmlns:a14="http://schemas.microsoft.com/office/drawing/2010/main" Requires="a14">
          <p:sp>
            <p:nvSpPr>
              <p:cNvPr id="7" name="Text Placeholder 6"/>
              <p:cNvSpPr>
                <a:spLocks noGrp="1"/>
              </p:cNvSpPr>
              <p:nvPr>
                <p:ph type="body" sz="quarter" idx="21"/>
              </p:nvPr>
            </p:nvSpPr>
            <p:spPr>
              <a:xfrm>
                <a:off x="11587169" y="6378484"/>
                <a:ext cx="10048872" cy="25534404"/>
              </a:xfrm>
            </p:spPr>
            <p:txBody>
              <a:bodyPr/>
              <a:lstStyle/>
              <a:p>
                <a:r>
                  <a:rPr lang="en-US" dirty="0" smtClean="0">
                    <a:latin typeface="Cambria Math" panose="02040503050406030204" pitchFamily="18" charset="0"/>
                    <a:ea typeface="Cambria Math" panose="02040503050406030204" pitchFamily="18" charset="0"/>
                  </a:rPr>
                  <a:t>We </a:t>
                </a:r>
                <a:r>
                  <a:rPr lang="en-US" dirty="0">
                    <a:latin typeface="Cambria Math" panose="02040503050406030204" pitchFamily="18" charset="0"/>
                    <a:ea typeface="Cambria Math" panose="02040503050406030204" pitchFamily="18" charset="0"/>
                  </a:rPr>
                  <a:t>begin with the classical </a:t>
                </a:r>
                <a:r>
                  <a:rPr lang="en-US" dirty="0" err="1">
                    <a:latin typeface="Cambria Math" panose="02040503050406030204" pitchFamily="18" charset="0"/>
                    <a:ea typeface="Cambria Math" panose="02040503050406030204" pitchFamily="18" charset="0"/>
                  </a:rPr>
                  <a:t>Navier</a:t>
                </a:r>
                <a:r>
                  <a:rPr lang="en-US" dirty="0">
                    <a:latin typeface="Cambria Math" panose="02040503050406030204" pitchFamily="18" charset="0"/>
                    <a:ea typeface="Cambria Math" panose="02040503050406030204" pitchFamily="18" charset="0"/>
                  </a:rPr>
                  <a:t>-Stokes equations:</a:t>
                </a:r>
              </a:p>
              <a:p>
                <a:endParaRPr lang="en-US" dirty="0">
                  <a:latin typeface="Cambria Math" panose="02040503050406030204" pitchFamily="18" charset="0"/>
                  <a:ea typeface="Cambria Math" panose="02040503050406030204" pitchFamily="18" charset="0"/>
                </a:endParaRPr>
              </a:p>
              <a:p>
                <a:pPr algn="ctr"/>
                <a:endParaRPr lang="en-US" dirty="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a:p>
                <a:r>
                  <a:rPr lang="en-US" dirty="0" smtClean="0">
                    <a:latin typeface="Cambria Math" panose="02040503050406030204" pitchFamily="18" charset="0"/>
                    <a:ea typeface="Cambria Math" panose="02040503050406030204" pitchFamily="18" charset="0"/>
                  </a:rPr>
                  <a:t>where </a:t>
                </a:r>
                <a:r>
                  <a:rPr lang="en-US" b="1" dirty="0" smtClean="0">
                    <a:latin typeface="Cambria Math" panose="02040503050406030204" pitchFamily="18" charset="0"/>
                    <a:ea typeface="Cambria Math" panose="02040503050406030204" pitchFamily="18" charset="0"/>
                  </a:rPr>
                  <a:t>u</a:t>
                </a:r>
                <a:r>
                  <a:rPr lang="en-US" dirty="0" smtClean="0">
                    <a:latin typeface="Cambria Math" panose="02040503050406030204" pitchFamily="18" charset="0"/>
                    <a:ea typeface="Cambria Math" panose="02040503050406030204" pitchFamily="18" charset="0"/>
                  </a:rPr>
                  <a:t> is the fluid velocity, p is the pressure, </a:t>
                </a:r>
                <a:r>
                  <a:rPr lang="el-GR" dirty="0" smtClean="0">
                    <a:latin typeface="Cambria Math" panose="02040503050406030204" pitchFamily="18" charset="0"/>
                    <a:ea typeface="Cambria Math" panose="02040503050406030204" pitchFamily="18" charset="0"/>
                  </a:rPr>
                  <a:t>ν</a:t>
                </a:r>
                <a:r>
                  <a:rPr lang="en-US" dirty="0" smtClean="0">
                    <a:latin typeface="Cambria Math" panose="02040503050406030204" pitchFamily="18" charset="0"/>
                    <a:ea typeface="Cambria Math" panose="02040503050406030204" pitchFamily="18" charset="0"/>
                  </a:rPr>
                  <a:t> is the kinematic viscosity, f is the body force, T is the final time, and  </a:t>
                </a:r>
                <a:r>
                  <a:rPr lang="el-GR" dirty="0" smtClean="0">
                    <a:latin typeface="Cambria Math" panose="02040503050406030204" pitchFamily="18" charset="0"/>
                    <a:ea typeface="Cambria Math" panose="02040503050406030204" pitchFamily="18" charset="0"/>
                  </a:rPr>
                  <a:t>Ω</a:t>
                </a:r>
                <a:r>
                  <a:rPr lang="en-US" dirty="0" smtClean="0">
                    <a:latin typeface="Cambria Math" panose="02040503050406030204" pitchFamily="18" charset="0"/>
                    <a:ea typeface="Cambria Math" panose="02040503050406030204" pitchFamily="18" charset="0"/>
                  </a:rPr>
                  <a:t> is the domain of interest.</a:t>
                </a:r>
                <a:endParaRPr lang="en-US" dirty="0">
                  <a:latin typeface="Cambria Math" panose="02040503050406030204" pitchFamily="18" charset="0"/>
                  <a:ea typeface="Cambria Math" panose="02040503050406030204" pitchFamily="18" charset="0"/>
                </a:endParaRPr>
              </a:p>
              <a:p>
                <a:r>
                  <a:rPr lang="en-US" dirty="0">
                    <a:latin typeface="Cambria Math" panose="02040503050406030204" pitchFamily="18" charset="0"/>
                    <a:ea typeface="Cambria Math" panose="02040503050406030204" pitchFamily="18" charset="0"/>
                  </a:rPr>
                  <a:t>First equation represents the conservation of momentum </a:t>
                </a:r>
                <a:r>
                  <a:rPr lang="en-US" dirty="0" smtClean="0">
                    <a:latin typeface="Cambria Math" panose="02040503050406030204" pitchFamily="18" charset="0"/>
                    <a:ea typeface="Cambria Math" panose="02040503050406030204" pitchFamily="18" charset="0"/>
                  </a:rPr>
                  <a:t>and </a:t>
                </a:r>
                <a:r>
                  <a:rPr lang="en-US" dirty="0">
                    <a:latin typeface="Cambria Math" panose="02040503050406030204" pitchFamily="18" charset="0"/>
                    <a:ea typeface="Cambria Math" panose="02040503050406030204" pitchFamily="18" charset="0"/>
                  </a:rPr>
                  <a:t>the second one is the conservation of </a:t>
                </a:r>
                <a:r>
                  <a:rPr lang="en-US" dirty="0" smtClean="0">
                    <a:latin typeface="Cambria Math" panose="02040503050406030204" pitchFamily="18" charset="0"/>
                    <a:ea typeface="Cambria Math" panose="02040503050406030204" pitchFamily="18" charset="0"/>
                  </a:rPr>
                  <a:t>mass.</a:t>
                </a:r>
                <a:endParaRPr lang="en-US" dirty="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a:p>
                <a:r>
                  <a:rPr lang="en-US" dirty="0">
                    <a:latin typeface="Cambria Math" panose="02040503050406030204" pitchFamily="18" charset="0"/>
                    <a:ea typeface="Cambria Math" panose="02040503050406030204" pitchFamily="18" charset="0"/>
                  </a:rPr>
                  <a:t>These equations can be multiplied by known test </a:t>
                </a:r>
                <a:r>
                  <a:rPr lang="en-US" dirty="0" smtClean="0">
                    <a:latin typeface="Cambria Math" panose="02040503050406030204" pitchFamily="18" charset="0"/>
                    <a:ea typeface="Cambria Math" panose="02040503050406030204" pitchFamily="18" charset="0"/>
                  </a:rPr>
                  <a:t>functions (that satisfy specific properties), </a:t>
                </a:r>
                <a:r>
                  <a:rPr lang="en-US" dirty="0">
                    <a:latin typeface="Cambria Math" panose="02040503050406030204" pitchFamily="18" charset="0"/>
                    <a:ea typeface="Cambria Math" panose="02040503050406030204" pitchFamily="18" charset="0"/>
                  </a:rPr>
                  <a:t>namely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𝑣</m:t>
                    </m:r>
                    <m:r>
                      <a:rPr lang="en-US" i="1" dirty="0" smtClean="0">
                        <a:latin typeface="Cambria Math" panose="02040503050406030204" pitchFamily="18" charset="0"/>
                        <a:ea typeface="Cambria Math" panose="02040503050406030204" pitchFamily="18" charset="0"/>
                      </a:rPr>
                      <m:t> ” </m:t>
                    </m:r>
                    <m:r>
                      <a:rPr lang="en-US" i="1" dirty="0">
                        <a:latin typeface="Cambria Math" panose="02040503050406030204" pitchFamily="18" charset="0"/>
                        <a:ea typeface="Cambria Math" panose="02040503050406030204" pitchFamily="18" charset="0"/>
                      </a:rPr>
                      <m:t>𝑎𝑛𝑑</m:t>
                    </m:r>
                    <m:r>
                      <a:rPr lang="en-US" i="1" dirty="0">
                        <a:latin typeface="Cambria Math" panose="02040503050406030204" pitchFamily="18" charset="0"/>
                        <a:ea typeface="Cambria Math" panose="02040503050406030204" pitchFamily="18" charset="0"/>
                      </a:rPr>
                      <m:t> “</m:t>
                    </m:r>
                    <m:r>
                      <a:rPr lang="en-US" i="1" dirty="0" smtClean="0">
                        <a:latin typeface="Cambria Math" panose="02040503050406030204" pitchFamily="18" charset="0"/>
                        <a:ea typeface="Cambria Math" panose="02040503050406030204" pitchFamily="18" charset="0"/>
                      </a:rPr>
                      <m:t>𝑞</m:t>
                    </m:r>
                    <m:r>
                      <a:rPr lang="en-US" i="1" dirty="0" smtClean="0">
                        <a:latin typeface="Cambria Math" panose="02040503050406030204" pitchFamily="18" charset="0"/>
                        <a:ea typeface="Cambria Math" panose="02040503050406030204" pitchFamily="18" charset="0"/>
                      </a:rPr>
                      <m:t> ”, </m:t>
                    </m:r>
                  </m:oMath>
                </a14:m>
                <a:r>
                  <a:rPr lang="en-US" dirty="0">
                    <a:latin typeface="Cambria Math" panose="02040503050406030204" pitchFamily="18" charset="0"/>
                    <a:ea typeface="Cambria Math" panose="02040503050406030204" pitchFamily="18" charset="0"/>
                  </a:rPr>
                  <a:t>and can be integrated over the domain </a:t>
                </a:r>
                <a14:m>
                  <m:oMath xmlns:m="http://schemas.openxmlformats.org/officeDocument/2006/math">
                    <m:r>
                      <m:rPr>
                        <m:sty m:val="p"/>
                      </m:rPr>
                      <a:rPr lang="el-GR" i="0" dirty="0" smtClean="0">
                        <a:latin typeface="Cambria Math" panose="02040503050406030204" pitchFamily="18" charset="0"/>
                        <a:ea typeface="Cambria Math" panose="02040503050406030204" pitchFamily="18" charset="0"/>
                      </a:rPr>
                      <m:t>Ω</m:t>
                    </m:r>
                  </m:oMath>
                </a14:m>
                <a:r>
                  <a:rPr lang="en-US" dirty="0">
                    <a:latin typeface="Cambria Math" panose="02040503050406030204" pitchFamily="18" charset="0"/>
                    <a:ea typeface="Cambria Math" panose="02040503050406030204" pitchFamily="18" charset="0"/>
                  </a:rPr>
                  <a:t> as shown </a:t>
                </a:r>
                <a:r>
                  <a:rPr lang="en-US" dirty="0" smtClean="0">
                    <a:latin typeface="Cambria Math" panose="02040503050406030204" pitchFamily="18" charset="0"/>
                    <a:ea typeface="Cambria Math" panose="02040503050406030204" pitchFamily="18" charset="0"/>
                  </a:rPr>
                  <a:t>below and </a:t>
                </a:r>
                <a:r>
                  <a:rPr lang="en-US" dirty="0" smtClean="0">
                    <a:latin typeface="Cambria Math" panose="02040503050406030204" pitchFamily="18" charset="0"/>
                    <a:ea typeface="Cambria Math" panose="02040503050406030204" pitchFamily="18" charset="0"/>
                  </a:rPr>
                  <a:t>demonstrated in details </a:t>
                </a:r>
                <a:r>
                  <a:rPr lang="en-US" dirty="0" smtClean="0">
                    <a:latin typeface="Cambria Math" panose="02040503050406030204" pitchFamily="18" charset="0"/>
                    <a:ea typeface="Cambria Math" panose="02040503050406030204" pitchFamily="18" charset="0"/>
                  </a:rPr>
                  <a:t>in [2]:</a:t>
                </a:r>
              </a:p>
              <a:p>
                <a:endParaRPr lang="en-US" dirty="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a:p>
                <a:endParaRPr lang="en-US" dirty="0" smtClean="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a:p>
                <a:endParaRPr lang="en-US" dirty="0" smtClean="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a:p>
                <a:endParaRPr lang="en-US" dirty="0" smtClean="0">
                  <a:latin typeface="Cambria Math" panose="02040503050406030204" pitchFamily="18" charset="0"/>
                  <a:ea typeface="Cambria Math" panose="02040503050406030204" pitchFamily="18" charset="0"/>
                </a:endParaRPr>
              </a:p>
              <a:p>
                <a:r>
                  <a:rPr lang="en-US" dirty="0" smtClean="0">
                    <a:latin typeface="Cambria Math" panose="02040503050406030204" pitchFamily="18" charset="0"/>
                    <a:ea typeface="Cambria Math" panose="02040503050406030204" pitchFamily="18" charset="0"/>
                  </a:rPr>
                  <a:t>Using </a:t>
                </a:r>
                <a:r>
                  <a:rPr lang="en-US" dirty="0">
                    <a:latin typeface="Cambria Math" panose="02040503050406030204" pitchFamily="18" charset="0"/>
                    <a:ea typeface="Cambria Math" panose="02040503050406030204" pitchFamily="18" charset="0"/>
                  </a:rPr>
                  <a:t>Green’s formula, we can transform and simplify these equations to obtain the Weak/</a:t>
                </a:r>
                <a:r>
                  <a:rPr lang="en-US" dirty="0" err="1">
                    <a:latin typeface="Cambria Math" panose="02040503050406030204" pitchFamily="18" charset="0"/>
                    <a:ea typeface="Cambria Math" panose="02040503050406030204" pitchFamily="18" charset="0"/>
                  </a:rPr>
                  <a:t>Variational</a:t>
                </a:r>
                <a:r>
                  <a:rPr lang="en-US" dirty="0">
                    <a:latin typeface="Cambria Math" panose="02040503050406030204" pitchFamily="18" charset="0"/>
                    <a:ea typeface="Cambria Math" panose="02040503050406030204" pitchFamily="18" charset="0"/>
                  </a:rPr>
                  <a:t> Formulation:</a:t>
                </a:r>
              </a:p>
              <a:p>
                <a:endParaRPr lang="en-US" dirty="0">
                  <a:latin typeface="Cambria Math" panose="02040503050406030204" pitchFamily="18" charset="0"/>
                  <a:ea typeface="Cambria Math" panose="02040503050406030204" pitchFamily="18" charset="0"/>
                </a:endParaRPr>
              </a:p>
              <a:p>
                <a:endParaRPr lang="en-US" dirty="0" smtClean="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a:p>
                <a:endParaRPr lang="en-US" dirty="0" smtClean="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a:p>
                <a:r>
                  <a:rPr lang="en-US" dirty="0">
                    <a:latin typeface="Cambria Math" panose="02040503050406030204" pitchFamily="18" charset="0"/>
                    <a:ea typeface="Cambria Math" panose="02040503050406030204" pitchFamily="18" charset="0"/>
                  </a:rPr>
                  <a:t>From the Weak/</a:t>
                </a:r>
                <a:r>
                  <a:rPr lang="en-US" dirty="0" err="1">
                    <a:latin typeface="Cambria Math" panose="02040503050406030204" pitchFamily="18" charset="0"/>
                    <a:ea typeface="Cambria Math" panose="02040503050406030204" pitchFamily="18" charset="0"/>
                  </a:rPr>
                  <a:t>Variational</a:t>
                </a:r>
                <a:r>
                  <a:rPr lang="en-US" dirty="0">
                    <a:latin typeface="Cambria Math" panose="02040503050406030204" pitchFamily="18" charset="0"/>
                    <a:ea typeface="Cambria Math" panose="02040503050406030204" pitchFamily="18" charset="0"/>
                  </a:rPr>
                  <a:t> formulation, we are able to obtain the Finite Element formulation. This formulation can then be used to numerically obtain  </a:t>
                </a:r>
                <a:r>
                  <a:rPr lang="en-US" dirty="0" smtClean="0">
                    <a:latin typeface="Cambria Math" panose="02040503050406030204" pitchFamily="18" charset="0"/>
                    <a:ea typeface="Cambria Math" panose="02040503050406030204" pitchFamily="18" charset="0"/>
                  </a:rPr>
                  <a:t>the finite element solution of the  </a:t>
                </a:r>
                <a:r>
                  <a:rPr lang="en-US" dirty="0" err="1">
                    <a:latin typeface="Cambria Math" panose="02040503050406030204" pitchFamily="18" charset="0"/>
                    <a:ea typeface="Cambria Math" panose="02040503050406030204" pitchFamily="18" charset="0"/>
                  </a:rPr>
                  <a:t>Navier</a:t>
                </a:r>
                <a:r>
                  <a:rPr lang="en-US" dirty="0">
                    <a:latin typeface="Cambria Math" panose="02040503050406030204" pitchFamily="18" charset="0"/>
                    <a:ea typeface="Cambria Math" panose="02040503050406030204" pitchFamily="18" charset="0"/>
                  </a:rPr>
                  <a:t>-Stokes </a:t>
                </a:r>
                <a:r>
                  <a:rPr lang="en-US" dirty="0" smtClean="0">
                    <a:latin typeface="Cambria Math" panose="02040503050406030204" pitchFamily="18" charset="0"/>
                    <a:ea typeface="Cambria Math" panose="02040503050406030204" pitchFamily="18" charset="0"/>
                  </a:rPr>
                  <a:t>equations. The time interval </a:t>
                </a:r>
                <a14:m>
                  <m:oMath xmlns:m="http://schemas.openxmlformats.org/officeDocument/2006/math">
                    <m:r>
                      <a:rPr lang="en-US" i="1" dirty="0" smtClean="0">
                        <a:latin typeface="Cambria Math" panose="02040503050406030204" pitchFamily="18" charset="0"/>
                        <a:ea typeface="Cambria Math" panose="02040503050406030204" pitchFamily="18" charset="0"/>
                      </a:rPr>
                      <m:t>(0,</m:t>
                    </m:r>
                    <m:r>
                      <a:rPr lang="en-US" i="1" dirty="0" smtClean="0">
                        <a:latin typeface="Cambria Math" panose="02040503050406030204" pitchFamily="18" charset="0"/>
                        <a:ea typeface="Cambria Math" panose="02040503050406030204" pitchFamily="18" charset="0"/>
                      </a:rPr>
                      <m:t>𝑇</m:t>
                    </m:r>
                    <m:r>
                      <a:rPr lang="en-US" i="1" dirty="0" smtClean="0">
                        <a:latin typeface="Cambria Math" panose="02040503050406030204" pitchFamily="18" charset="0"/>
                        <a:ea typeface="Cambria Math" panose="02040503050406030204" pitchFamily="18" charset="0"/>
                      </a:rPr>
                      <m:t>] </m:t>
                    </m:r>
                  </m:oMath>
                </a14:m>
                <a:r>
                  <a:rPr lang="en-US" dirty="0" smtClean="0">
                    <a:latin typeface="Cambria Math" panose="02040503050406030204" pitchFamily="18" charset="0"/>
                    <a:ea typeface="Cambria Math" panose="02040503050406030204" pitchFamily="18" charset="0"/>
                  </a:rPr>
                  <a:t>is discretized, such that </a:t>
                </a:r>
                <a14:m>
                  <m:oMath xmlns:m="http://schemas.openxmlformats.org/officeDocument/2006/math">
                    <m:r>
                      <a:rPr lang="en-US" i="1" dirty="0" smtClean="0">
                        <a:latin typeface="Cambria Math" panose="02040503050406030204" pitchFamily="18" charset="0"/>
                        <a:ea typeface="Cambria Math" panose="02040503050406030204" pitchFamily="18" charset="0"/>
                      </a:rPr>
                      <m:t>𝑡</m:t>
                    </m:r>
                    <m:r>
                      <a:rPr lang="en-US" i="1" baseline="30000" dirty="0" err="1" smtClean="0">
                        <a:latin typeface="Cambria Math" panose="02040503050406030204" pitchFamily="18" charset="0"/>
                        <a:ea typeface="Cambria Math" panose="02040503050406030204" pitchFamily="18" charset="0"/>
                      </a:rPr>
                      <m:t>𝑛</m:t>
                    </m:r>
                    <m:r>
                      <a:rPr lang="en-US" i="1" dirty="0" smtClean="0">
                        <a:latin typeface="Cambria Math" panose="02040503050406030204" pitchFamily="18" charset="0"/>
                        <a:ea typeface="Cambria Math" panose="02040503050406030204" pitchFamily="18" charset="0"/>
                      </a:rPr>
                      <m:t> = </m:t>
                    </m:r>
                    <m:r>
                      <a:rPr lang="en-US" i="1" dirty="0" smtClean="0">
                        <a:latin typeface="Cambria Math" panose="02040503050406030204" pitchFamily="18" charset="0"/>
                        <a:ea typeface="Cambria Math" panose="02040503050406030204" pitchFamily="18" charset="0"/>
                      </a:rPr>
                      <m:t>𝑛</m:t>
                    </m:r>
                    <m:r>
                      <a:rPr lang="en-US" i="1" dirty="0" smtClean="0">
                        <a:latin typeface="Cambria Math" panose="02040503050406030204" pitchFamily="18" charset="0"/>
                        <a:ea typeface="Cambria Math" panose="02040503050406030204" pitchFamily="18" charset="0"/>
                      </a:rPr>
                      <m:t>∗</m:t>
                    </m:r>
                    <m:r>
                      <m:rPr>
                        <m:sty m:val="p"/>
                      </m:rPr>
                      <a:rPr lang="el-GR" i="0" dirty="0" smtClean="0">
                        <a:latin typeface="Cambria Math" panose="02040503050406030204" pitchFamily="18" charset="0"/>
                        <a:ea typeface="Cambria Math" panose="02040503050406030204" pitchFamily="18" charset="0"/>
                      </a:rPr>
                      <m:t>Δ</m:t>
                    </m:r>
                    <m:r>
                      <a:rPr lang="en-US" i="1" dirty="0" smtClean="0">
                        <a:latin typeface="Cambria Math" panose="02040503050406030204" pitchFamily="18" charset="0"/>
                        <a:ea typeface="Cambria Math" panose="02040503050406030204" pitchFamily="18" charset="0"/>
                      </a:rPr>
                      <m:t>𝑡</m:t>
                    </m:r>
                  </m:oMath>
                </a14:m>
                <a:r>
                  <a:rPr lang="en-US" dirty="0" smtClean="0">
                    <a:latin typeface="Cambria Math" panose="02040503050406030204" pitchFamily="18" charset="0"/>
                    <a:ea typeface="Cambria Math" panose="02040503050406030204" pitchFamily="18" charset="0"/>
                  </a:rPr>
                  <a:t>, with </a:t>
                </a:r>
                <a14:m>
                  <m:oMath xmlns:m="http://schemas.openxmlformats.org/officeDocument/2006/math">
                    <m:r>
                      <m:rPr>
                        <m:sty m:val="p"/>
                      </m:rPr>
                      <a:rPr lang="el-GR" i="0" dirty="0" smtClean="0">
                        <a:latin typeface="Cambria Math" panose="02040503050406030204" pitchFamily="18" charset="0"/>
                        <a:ea typeface="Cambria Math" panose="02040503050406030204" pitchFamily="18" charset="0"/>
                      </a:rPr>
                      <m:t>Δ</m:t>
                    </m:r>
                    <m:r>
                      <a:rPr lang="en-US" i="1" dirty="0" smtClean="0">
                        <a:latin typeface="Cambria Math" panose="02040503050406030204" pitchFamily="18" charset="0"/>
                        <a:ea typeface="Cambria Math" panose="02040503050406030204" pitchFamily="18" charset="0"/>
                      </a:rPr>
                      <m:t>𝑡</m:t>
                    </m:r>
                  </m:oMath>
                </a14:m>
                <a:r>
                  <a:rPr lang="en-US" dirty="0">
                    <a:latin typeface="Cambria Math" panose="02040503050406030204" pitchFamily="18" charset="0"/>
                    <a:ea typeface="Cambria Math" panose="02040503050406030204" pitchFamily="18" charset="0"/>
                  </a:rPr>
                  <a:t> </a:t>
                </a:r>
                <a:r>
                  <a:rPr lang="en-US" dirty="0" smtClean="0">
                    <a:latin typeface="Cambria Math" panose="02040503050406030204" pitchFamily="18" charset="0"/>
                    <a:ea typeface="Cambria Math" panose="02040503050406030204" pitchFamily="18" charset="0"/>
                  </a:rPr>
                  <a:t>being the step size in </a:t>
                </a:r>
                <a:r>
                  <a:rPr lang="en-US" dirty="0" smtClean="0">
                    <a:latin typeface="Cambria Math" panose="02040503050406030204" pitchFamily="18" charset="0"/>
                    <a:ea typeface="Cambria Math" panose="02040503050406030204" pitchFamily="18" charset="0"/>
                  </a:rPr>
                  <a:t>time, </a:t>
                </a:r>
                <a14:m>
                  <m:oMath xmlns:m="http://schemas.openxmlformats.org/officeDocument/2006/math">
                    <m:r>
                      <a:rPr lang="en-US" i="1" dirty="0" smtClean="0">
                        <a:latin typeface="Cambria Math"/>
                        <a:ea typeface="Cambria Math" panose="02040503050406030204" pitchFamily="18" charset="0"/>
                      </a:rPr>
                      <m:t>𝑛</m:t>
                    </m:r>
                    <m:r>
                      <a:rPr lang="en-US" i="1" dirty="0" smtClean="0">
                        <a:latin typeface="Cambria Math"/>
                        <a:ea typeface="Cambria Math" panose="02040503050406030204" pitchFamily="18" charset="0"/>
                      </a:rPr>
                      <m:t>=0,1,2,…</m:t>
                    </m:r>
                  </m:oMath>
                </a14:m>
                <a:r>
                  <a:rPr lang="en-US" dirty="0" smtClean="0">
                    <a:latin typeface="Cambria Math" panose="02040503050406030204" pitchFamily="18" charset="0"/>
                    <a:ea typeface="Cambria Math" panose="02040503050406030204" pitchFamily="18" charset="0"/>
                  </a:rPr>
                  <a:t> . </a:t>
                </a:r>
                <a:r>
                  <a:rPr lang="en-US" dirty="0">
                    <a:latin typeface="Cambria Math" panose="02040503050406030204" pitchFamily="18" charset="0"/>
                    <a:ea typeface="Cambria Math" panose="02040503050406030204" pitchFamily="18" charset="0"/>
                  </a:rPr>
                  <a:t>A mesh based on Delaunay triangulation is constructed on the domain </a:t>
                </a:r>
                <a14:m>
                  <m:oMath xmlns:m="http://schemas.openxmlformats.org/officeDocument/2006/math">
                    <m:r>
                      <m:rPr>
                        <m:sty m:val="p"/>
                      </m:rPr>
                      <a:rPr lang="el-GR" i="0" dirty="0" smtClean="0">
                        <a:latin typeface="Cambria Math" panose="02040503050406030204" pitchFamily="18" charset="0"/>
                        <a:ea typeface="Cambria Math" panose="02040503050406030204" pitchFamily="18" charset="0"/>
                      </a:rPr>
                      <m:t>Ω</m:t>
                    </m:r>
                  </m:oMath>
                </a14:m>
                <a:r>
                  <a:rPr lang="en-US" dirty="0">
                    <a:latin typeface="Cambria Math" panose="02040503050406030204" pitchFamily="18" charset="0"/>
                    <a:ea typeface="Cambria Math" panose="02040503050406030204" pitchFamily="18" charset="0"/>
                  </a:rPr>
                  <a:t> </a:t>
                </a:r>
                <a:r>
                  <a:rPr lang="en-US" dirty="0" smtClean="0">
                    <a:latin typeface="Cambria Math" panose="02040503050406030204" pitchFamily="18" charset="0"/>
                    <a:ea typeface="Cambria Math" panose="02040503050406030204" pitchFamily="18" charset="0"/>
                  </a:rPr>
                  <a:t>, depicted </a:t>
                </a:r>
                <a:r>
                  <a:rPr lang="en-US" dirty="0" smtClean="0">
                    <a:latin typeface="Cambria Math" panose="02040503050406030204" pitchFamily="18" charset="0"/>
                    <a:ea typeface="Cambria Math" panose="02040503050406030204" pitchFamily="18" charset="0"/>
                  </a:rPr>
                  <a:t>below in Fig. 3.</a:t>
                </a:r>
                <a:endParaRPr lang="en-US" dirty="0" smtClean="0">
                  <a:latin typeface="Cambria Math" panose="02040503050406030204" pitchFamily="18" charset="0"/>
                  <a:ea typeface="Cambria Math" panose="02040503050406030204" pitchFamily="18" charset="0"/>
                </a:endParaRPr>
              </a:p>
              <a:p>
                <a:endParaRPr lang="en-US" dirty="0" smtClean="0">
                  <a:latin typeface="Cambria Math" panose="02040503050406030204" pitchFamily="18" charset="0"/>
                  <a:ea typeface="Cambria Math" panose="02040503050406030204" pitchFamily="18" charset="0"/>
                </a:endParaRPr>
              </a:p>
              <a:p>
                <a:endParaRPr lang="en-US" dirty="0" smtClean="0">
                  <a:latin typeface="Cambria Math" panose="02040503050406030204" pitchFamily="18" charset="0"/>
                  <a:ea typeface="Cambria Math" panose="02040503050406030204" pitchFamily="18" charset="0"/>
                </a:endParaRPr>
              </a:p>
              <a:p>
                <a:endParaRPr lang="en-US" dirty="0" smtClean="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a:p>
                <a:endParaRPr lang="en-US" dirty="0" smtClean="0">
                  <a:latin typeface="Cambria Math" panose="02040503050406030204" pitchFamily="18" charset="0"/>
                  <a:ea typeface="Cambria Math" panose="02040503050406030204" pitchFamily="18" charset="0"/>
                </a:endParaRPr>
              </a:p>
              <a:p>
                <a:pPr algn="ctr"/>
                <a:r>
                  <a:rPr lang="en-US" sz="2000" dirty="0" smtClean="0">
                    <a:latin typeface="Cambria Math" panose="02040503050406030204" pitchFamily="18" charset="0"/>
                    <a:ea typeface="Cambria Math" panose="02040503050406030204" pitchFamily="18" charset="0"/>
                  </a:rPr>
                  <a:t>Fig. </a:t>
                </a:r>
                <a:r>
                  <a:rPr lang="en-US" sz="2000" dirty="0" smtClean="0">
                    <a:latin typeface="Cambria Math" panose="02040503050406030204" pitchFamily="18" charset="0"/>
                    <a:ea typeface="Cambria Math" panose="02040503050406030204" pitchFamily="18" charset="0"/>
                  </a:rPr>
                  <a:t>3 </a:t>
                </a:r>
                <a:r>
                  <a:rPr lang="en-US" sz="2000" dirty="0" smtClean="0">
                    <a:latin typeface="Cambria Math" panose="02040503050406030204" pitchFamily="18" charset="0"/>
                    <a:ea typeface="Cambria Math" panose="02040503050406030204" pitchFamily="18" charset="0"/>
                  </a:rPr>
                  <a:t>Mesh</a:t>
                </a:r>
                <a:endParaRPr lang="en-US" sz="2000" dirty="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a:p>
                <a:r>
                  <a:rPr lang="en-US" dirty="0" smtClean="0">
                    <a:latin typeface="Cambria Math" panose="02040503050406030204" pitchFamily="18" charset="0"/>
                    <a:ea typeface="Cambria Math" panose="02040503050406030204" pitchFamily="18" charset="0"/>
                  </a:rPr>
                  <a:t>The </a:t>
                </a:r>
                <a:r>
                  <a:rPr lang="en-US" dirty="0">
                    <a:latin typeface="Cambria Math" panose="02040503050406030204" pitchFamily="18" charset="0"/>
                    <a:ea typeface="Cambria Math" panose="02040503050406030204" pitchFamily="18" charset="0"/>
                  </a:rPr>
                  <a:t>Finite Element </a:t>
                </a:r>
                <a:r>
                  <a:rPr lang="en-US" dirty="0" smtClean="0">
                    <a:latin typeface="Cambria Math" panose="02040503050406030204" pitchFamily="18" charset="0"/>
                    <a:ea typeface="Cambria Math" panose="02040503050406030204" pitchFamily="18" charset="0"/>
                  </a:rPr>
                  <a:t>algorithm </a:t>
                </a:r>
                <a:r>
                  <a:rPr lang="en-US" dirty="0">
                    <a:latin typeface="Cambria Math" panose="02040503050406030204" pitchFamily="18" charset="0"/>
                    <a:ea typeface="Cambria Math" panose="02040503050406030204" pitchFamily="18" charset="0"/>
                  </a:rPr>
                  <a:t>is: </a:t>
                </a:r>
                <a:endParaRPr lang="en-US" dirty="0" smtClean="0">
                  <a:latin typeface="Cambria Math" panose="02040503050406030204" pitchFamily="18" charset="0"/>
                  <a:ea typeface="Cambria Math" panose="02040503050406030204" pitchFamily="18" charset="0"/>
                </a:endParaRPr>
              </a:p>
              <a:p>
                <a:r>
                  <a:rPr lang="en-US" dirty="0" smtClean="0">
                    <a:latin typeface="Cambria Math" panose="02040503050406030204" pitchFamily="18" charset="0"/>
                    <a:ea typeface="Cambria Math" panose="02040503050406030204" pitchFamily="18" charset="0"/>
                  </a:rPr>
                  <a:t>Given </a:t>
                </a:r>
                <a:r>
                  <a:rPr lang="en-US" dirty="0">
                    <a:latin typeface="Cambria Math" panose="02040503050406030204" pitchFamily="18" charset="0"/>
                    <a:ea typeface="Cambria Math" panose="02040503050406030204" pitchFamily="18" charset="0"/>
                  </a:rPr>
                  <a:t>velocity </a:t>
                </a:r>
                <a:r>
                  <a:rPr lang="en-US" dirty="0" smtClean="0">
                    <a:latin typeface="Cambria Math" panose="02040503050406030204" pitchFamily="18" charset="0"/>
                    <a:ea typeface="Cambria Math" panose="02040503050406030204" pitchFamily="18" charset="0"/>
                  </a:rPr>
                  <a:t>u</a:t>
                </a:r>
                <a:r>
                  <a:rPr lang="en-US" baseline="30000" dirty="0">
                    <a:latin typeface="Cambria Math" panose="02040503050406030204" pitchFamily="18" charset="0"/>
                    <a:ea typeface="Cambria Math" panose="02040503050406030204" pitchFamily="18" charset="0"/>
                  </a:rPr>
                  <a:t>n</a:t>
                </a:r>
                <a:r>
                  <a:rPr lang="en-US" dirty="0" smtClean="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and pressure </a:t>
                </a:r>
                <a:r>
                  <a:rPr lang="en-US" dirty="0" err="1" smtClean="0">
                    <a:latin typeface="Cambria Math" panose="02040503050406030204" pitchFamily="18" charset="0"/>
                    <a:ea typeface="Cambria Math" panose="02040503050406030204" pitchFamily="18" charset="0"/>
                  </a:rPr>
                  <a:t>p</a:t>
                </a:r>
                <a:r>
                  <a:rPr lang="en-US" baseline="30000" dirty="0" err="1">
                    <a:latin typeface="Cambria Math" panose="02040503050406030204" pitchFamily="18" charset="0"/>
                    <a:ea typeface="Cambria Math" panose="02040503050406030204" pitchFamily="18" charset="0"/>
                  </a:rPr>
                  <a:t>n</a:t>
                </a:r>
                <a:r>
                  <a:rPr lang="en-US" dirty="0" smtClean="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at the previous time step </a:t>
                </a:r>
                <a:r>
                  <a:rPr lang="en-US" dirty="0" err="1" smtClean="0">
                    <a:latin typeface="Cambria Math" panose="02040503050406030204" pitchFamily="18" charset="0"/>
                    <a:ea typeface="Cambria Math" panose="02040503050406030204" pitchFamily="18" charset="0"/>
                  </a:rPr>
                  <a:t>t</a:t>
                </a:r>
                <a:r>
                  <a:rPr lang="en-US" baseline="30000" dirty="0" err="1">
                    <a:latin typeface="Cambria Math" panose="02040503050406030204" pitchFamily="18" charset="0"/>
                    <a:ea typeface="Cambria Math" panose="02040503050406030204" pitchFamily="18" charset="0"/>
                  </a:rPr>
                  <a:t>n</a:t>
                </a:r>
                <a:r>
                  <a:rPr lang="en-US" dirty="0" smtClean="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find </a:t>
                </a:r>
                <a:r>
                  <a:rPr lang="en-US" dirty="0" smtClean="0">
                    <a:latin typeface="Cambria Math" panose="02040503050406030204" pitchFamily="18" charset="0"/>
                    <a:ea typeface="Cambria Math" panose="02040503050406030204" pitchFamily="18" charset="0"/>
                  </a:rPr>
                  <a:t>u</a:t>
                </a:r>
                <a:r>
                  <a:rPr lang="en-US" baseline="30000" dirty="0" smtClean="0">
                    <a:latin typeface="Cambria Math" panose="02040503050406030204" pitchFamily="18" charset="0"/>
                    <a:ea typeface="Cambria Math" panose="02040503050406030204" pitchFamily="18" charset="0"/>
                  </a:rPr>
                  <a:t>n+1</a:t>
                </a:r>
                <a:r>
                  <a:rPr lang="en-US" dirty="0" smtClean="0">
                    <a:latin typeface="Cambria Math" panose="02040503050406030204" pitchFamily="18" charset="0"/>
                    <a:ea typeface="Cambria Math" panose="02040503050406030204" pitchFamily="18" charset="0"/>
                  </a:rPr>
                  <a:t> </a:t>
                </a:r>
                <a:r>
                  <a:rPr lang="en-US" dirty="0" smtClean="0">
                    <a:latin typeface="Cambria Math" panose="02040503050406030204" pitchFamily="18" charset="0"/>
                    <a:ea typeface="Cambria Math" panose="02040503050406030204" pitchFamily="18" charset="0"/>
                  </a:rPr>
                  <a:t>and </a:t>
                </a:r>
                <a:r>
                  <a:rPr lang="en-US" dirty="0" smtClean="0">
                    <a:latin typeface="Cambria Math" panose="02040503050406030204" pitchFamily="18" charset="0"/>
                    <a:ea typeface="Cambria Math" panose="02040503050406030204" pitchFamily="18" charset="0"/>
                  </a:rPr>
                  <a:t>p</a:t>
                </a:r>
                <a:r>
                  <a:rPr lang="en-US" baseline="30000" dirty="0" smtClean="0">
                    <a:latin typeface="Cambria Math" panose="02040503050406030204" pitchFamily="18" charset="0"/>
                    <a:ea typeface="Cambria Math" panose="02040503050406030204" pitchFamily="18" charset="0"/>
                  </a:rPr>
                  <a:t>n+1</a:t>
                </a:r>
                <a:r>
                  <a:rPr lang="en-US" dirty="0" smtClean="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in </a:t>
                </a:r>
                <a:r>
                  <a:rPr lang="en-US" dirty="0" smtClean="0">
                    <a:latin typeface="Cambria Math" panose="02040503050406030204" pitchFamily="18" charset="0"/>
                    <a:ea typeface="Cambria Math" panose="02040503050406030204" pitchFamily="18" charset="0"/>
                  </a:rPr>
                  <a:t>the </a:t>
                </a:r>
                <a:r>
                  <a:rPr lang="en-US" dirty="0">
                    <a:latin typeface="Cambria Math" panose="02040503050406030204" pitchFamily="18" charset="0"/>
                    <a:ea typeface="Cambria Math" panose="02040503050406030204" pitchFamily="18" charset="0"/>
                  </a:rPr>
                  <a:t>corresponding finite element </a:t>
                </a:r>
                <a:r>
                  <a:rPr lang="en-US" dirty="0" smtClean="0">
                    <a:latin typeface="Cambria Math" panose="02040503050406030204" pitchFamily="18" charset="0"/>
                    <a:ea typeface="Cambria Math" panose="02040503050406030204" pitchFamily="18" charset="0"/>
                  </a:rPr>
                  <a:t>spaces, </a:t>
                </a:r>
                <a14:m>
                  <m:oMath xmlns:m="http://schemas.openxmlformats.org/officeDocument/2006/math">
                    <m:sSub>
                      <m:sSubPr>
                        <m:ctrlPr>
                          <a:rPr lang="en-US" i="1" dirty="0" smtClean="0">
                            <a:latin typeface="Cambria Math"/>
                            <a:ea typeface="Cambria Math" panose="02040503050406030204" pitchFamily="18" charset="0"/>
                          </a:rPr>
                        </m:ctrlPr>
                      </m:sSubPr>
                      <m:e>
                        <m:r>
                          <a:rPr lang="en-US" b="1" i="1" dirty="0" smtClean="0">
                            <a:latin typeface="Cambria Math"/>
                            <a:ea typeface="Cambria Math" panose="02040503050406030204" pitchFamily="18" charset="0"/>
                          </a:rPr>
                          <m:t>𝑿</m:t>
                        </m:r>
                      </m:e>
                      <m:sub>
                        <m:r>
                          <a:rPr lang="en-US" i="1" dirty="0" smtClean="0">
                            <a:latin typeface="Cambria Math"/>
                            <a:ea typeface="Cambria Math" panose="02040503050406030204" pitchFamily="18" charset="0"/>
                          </a:rPr>
                          <m:t>h</m:t>
                        </m:r>
                      </m:sub>
                    </m:sSub>
                  </m:oMath>
                </a14:m>
                <a:r>
                  <a:rPr lang="en-US" dirty="0" smtClean="0">
                    <a:latin typeface="Cambria Math" panose="02040503050406030204" pitchFamily="18" charset="0"/>
                    <a:ea typeface="Cambria Math" panose="02040503050406030204" pitchFamily="18" charset="0"/>
                  </a:rPr>
                  <a:t> and </a:t>
                </a:r>
                <a14:m>
                  <m:oMath xmlns:m="http://schemas.openxmlformats.org/officeDocument/2006/math">
                    <m:sSub>
                      <m:sSubPr>
                        <m:ctrlPr>
                          <a:rPr lang="en-US" i="1" dirty="0" smtClean="0">
                            <a:latin typeface="Cambria Math"/>
                            <a:ea typeface="Cambria Math" panose="02040503050406030204" pitchFamily="18" charset="0"/>
                          </a:rPr>
                        </m:ctrlPr>
                      </m:sSubPr>
                      <m:e>
                        <m:r>
                          <a:rPr lang="en-US" i="1" dirty="0" smtClean="0">
                            <a:latin typeface="Cambria Math"/>
                            <a:ea typeface="Cambria Math" panose="02040503050406030204" pitchFamily="18" charset="0"/>
                          </a:rPr>
                          <m:t>𝑄</m:t>
                        </m:r>
                      </m:e>
                      <m:sub>
                        <m:r>
                          <a:rPr lang="en-US" i="1" dirty="0" smtClean="0">
                            <a:latin typeface="Cambria Math"/>
                            <a:ea typeface="Cambria Math" panose="02040503050406030204" pitchFamily="18" charset="0"/>
                          </a:rPr>
                          <m:t>h</m:t>
                        </m:r>
                      </m:sub>
                    </m:sSub>
                  </m:oMath>
                </a14:m>
                <a:r>
                  <a:rPr lang="en-US" dirty="0" smtClean="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for the current time step </a:t>
                </a:r>
                <a:r>
                  <a:rPr lang="en-US" dirty="0" smtClean="0">
                    <a:latin typeface="Cambria Math" panose="02040503050406030204" pitchFamily="18" charset="0"/>
                    <a:ea typeface="Cambria Math" panose="02040503050406030204" pitchFamily="18" charset="0"/>
                  </a:rPr>
                  <a:t>t</a:t>
                </a:r>
                <a:r>
                  <a:rPr lang="en-US" baseline="30000" dirty="0" smtClean="0">
                    <a:latin typeface="Cambria Math" panose="02040503050406030204" pitchFamily="18" charset="0"/>
                    <a:ea typeface="Cambria Math" panose="02040503050406030204" pitchFamily="18" charset="0"/>
                  </a:rPr>
                  <a:t>n+1</a:t>
                </a:r>
              </a:p>
              <a:p>
                <a:endParaRPr lang="en-US" baseline="30000" dirty="0">
                  <a:latin typeface="Cambria Math" panose="02040503050406030204" pitchFamily="18" charset="0"/>
                  <a:ea typeface="Cambria Math" panose="02040503050406030204" pitchFamily="18" charset="0"/>
                </a:endParaRPr>
              </a:p>
              <a:p>
                <a:endParaRPr lang="en-US" baseline="30000" dirty="0" smtClean="0">
                  <a:latin typeface="Cambria Math" panose="02040503050406030204" pitchFamily="18" charset="0"/>
                  <a:ea typeface="Cambria Math" panose="02040503050406030204" pitchFamily="18" charset="0"/>
                </a:endParaRPr>
              </a:p>
              <a:p>
                <a:endParaRPr lang="en-US" baseline="30000" dirty="0">
                  <a:latin typeface="Cambria Math" panose="02040503050406030204" pitchFamily="18" charset="0"/>
                  <a:ea typeface="Cambria Math" panose="02040503050406030204" pitchFamily="18" charset="0"/>
                </a:endParaRPr>
              </a:p>
              <a:p>
                <a:endParaRPr lang="en-US" baseline="30000" dirty="0" smtClean="0">
                  <a:latin typeface="Cambria Math" panose="02040503050406030204" pitchFamily="18" charset="0"/>
                  <a:ea typeface="Cambria Math" panose="02040503050406030204" pitchFamily="18" charset="0"/>
                </a:endParaRPr>
              </a:p>
              <a:p>
                <a:endParaRPr lang="en-US" baseline="30000" dirty="0">
                  <a:latin typeface="Cambria Math" panose="02040503050406030204" pitchFamily="18" charset="0"/>
                  <a:ea typeface="Cambria Math" panose="02040503050406030204" pitchFamily="18" charset="0"/>
                </a:endParaRPr>
              </a:p>
              <a:p>
                <a:endParaRPr lang="en-US" baseline="30000" dirty="0" smtClean="0">
                  <a:latin typeface="Cambria Math" panose="02040503050406030204" pitchFamily="18" charset="0"/>
                  <a:ea typeface="Cambria Math" panose="02040503050406030204" pitchFamily="18" charset="0"/>
                </a:endParaRPr>
              </a:p>
              <a:p>
                <a:endParaRPr lang="en-US" dirty="0">
                  <a:latin typeface="Cambria Math" panose="02040503050406030204" pitchFamily="18" charset="0"/>
                  <a:ea typeface="Cambria Math" panose="02040503050406030204" pitchFamily="18" charset="0"/>
                </a:endParaRPr>
              </a:p>
              <a:p>
                <a:endParaRPr lang="en-US" sz="2400" dirty="0">
                  <a:latin typeface="Cambria Math" panose="02040503050406030204" pitchFamily="18" charset="0"/>
                  <a:ea typeface="Cambria Math" panose="02040503050406030204" pitchFamily="18" charset="0"/>
                </a:endParaRPr>
              </a:p>
              <a:p>
                <a:endParaRPr lang="en-US" dirty="0" smtClean="0">
                  <a:latin typeface="Cambria Math" panose="02040503050406030204" pitchFamily="18" charset="0"/>
                  <a:ea typeface="Cambria Math" panose="02040503050406030204" pitchFamily="18" charset="0"/>
                </a:endParaRPr>
              </a:p>
              <a:p>
                <a:endParaRPr lang="en-US" dirty="0" smtClean="0">
                  <a:latin typeface="Cambria Math" panose="02040503050406030204" pitchFamily="18" charset="0"/>
                  <a:ea typeface="Cambria Math" panose="02040503050406030204" pitchFamily="18" charset="0"/>
                </a:endParaRPr>
              </a:p>
              <a:p>
                <a:endParaRPr lang="en-US" dirty="0" smtClean="0">
                  <a:latin typeface="Cambria Math" panose="02040503050406030204" pitchFamily="18" charset="0"/>
                  <a:ea typeface="Cambria Math" panose="02040503050406030204" pitchFamily="18" charset="0"/>
                </a:endParaRPr>
              </a:p>
              <a:p>
                <a:r>
                  <a:rPr lang="en-US" dirty="0" smtClean="0">
                    <a:latin typeface="Cambria Math" panose="02040503050406030204" pitchFamily="18" charset="0"/>
                    <a:ea typeface="Cambria Math" panose="02040503050406030204" pitchFamily="18" charset="0"/>
                  </a:rPr>
                  <a:t>This algorithm is based on the Crank-Nicolson second order in time  discretization.</a:t>
                </a:r>
              </a:p>
              <a:p>
                <a:endParaRPr lang="en-US" dirty="0">
                  <a:latin typeface="Cambria Math" panose="02040503050406030204" pitchFamily="18" charset="0"/>
                  <a:ea typeface="Cambria Math" panose="02040503050406030204" pitchFamily="18" charset="0"/>
                </a:endParaRPr>
              </a:p>
            </p:txBody>
          </p:sp>
        </mc:Choice>
        <mc:Fallback>
          <p:sp>
            <p:nvSpPr>
              <p:cNvPr id="7" name="Text Placeholder 6"/>
              <p:cNvSpPr>
                <a:spLocks noGrp="1" noRot="1" noChangeAspect="1" noMove="1" noResize="1" noEditPoints="1" noAdjustHandles="1" noChangeArrowheads="1" noChangeShapeType="1" noTextEdit="1"/>
              </p:cNvSpPr>
              <p:nvPr>
                <p:ph type="body" sz="quarter" idx="21"/>
              </p:nvPr>
            </p:nvSpPr>
            <p:spPr>
              <a:xfrm>
                <a:off x="11587169" y="6378484"/>
                <a:ext cx="10048872" cy="25534404"/>
              </a:xfrm>
              <a:blipFill rotWithShape="1">
                <a:blip r:embed="rId2"/>
                <a:stretch>
                  <a:fillRect r="-364"/>
                </a:stretch>
              </a:blipFill>
            </p:spPr>
            <p:txBody>
              <a:bodyPr/>
              <a:lstStyle/>
              <a:p>
                <a:r>
                  <a:rPr lang="en-US">
                    <a:noFill/>
                  </a:rPr>
                  <a:t> </a:t>
                </a:r>
              </a:p>
            </p:txBody>
          </p:sp>
        </mc:Fallback>
      </mc:AlternateContent>
      <p:sp>
        <p:nvSpPr>
          <p:cNvPr id="8" name="Text Placeholder 7"/>
          <p:cNvSpPr>
            <a:spLocks noGrp="1"/>
          </p:cNvSpPr>
          <p:nvPr>
            <p:ph type="body" sz="quarter" idx="22"/>
          </p:nvPr>
        </p:nvSpPr>
        <p:spPr>
          <a:xfrm>
            <a:off x="11587166" y="5548694"/>
            <a:ext cx="10048877" cy="754173"/>
          </a:xfrm>
        </p:spPr>
        <p:txBody>
          <a:bodyPr/>
          <a:lstStyle/>
          <a:p>
            <a:r>
              <a:rPr lang="en-US" dirty="0"/>
              <a:t>NAVIER-STOKES EQUATIONS AND </a:t>
            </a:r>
            <a:r>
              <a:rPr lang="en-US" dirty="0" smtClean="0"/>
              <a:t>DERIVATIONS</a:t>
            </a:r>
            <a:endParaRPr lang="en-US" dirty="0"/>
          </a:p>
        </p:txBody>
      </p:sp>
      <p:sp>
        <p:nvSpPr>
          <p:cNvPr id="9" name="Text Placeholder 8"/>
          <p:cNvSpPr>
            <a:spLocks noGrp="1"/>
          </p:cNvSpPr>
          <p:nvPr>
            <p:ph type="body" sz="quarter" idx="23"/>
          </p:nvPr>
        </p:nvSpPr>
        <p:spPr>
          <a:xfrm>
            <a:off x="22258342" y="6378483"/>
            <a:ext cx="10048872" cy="1231341"/>
          </a:xfrm>
        </p:spPr>
        <p:txBody>
          <a:bodyPr/>
          <a:lstStyle/>
          <a:p>
            <a:r>
              <a:rPr lang="en-US" dirty="0" smtClean="0">
                <a:latin typeface="Cambria Math" panose="02040503050406030204" pitchFamily="18" charset="0"/>
                <a:ea typeface="Cambria Math" panose="02040503050406030204" pitchFamily="18" charset="0"/>
              </a:rPr>
              <a:t>The domain is a rectangle of size 2.2m x 0.41m, with a circular obstacle measuring a diameter of </a:t>
            </a:r>
            <a:r>
              <a:rPr lang="en-US" dirty="0" smtClean="0">
                <a:latin typeface="Cambria Math" panose="02040503050406030204" pitchFamily="18" charset="0"/>
                <a:ea typeface="Cambria Math" panose="02040503050406030204" pitchFamily="18" charset="0"/>
              </a:rPr>
              <a:t>0.1m</a:t>
            </a:r>
            <a:r>
              <a:rPr lang="en-US" dirty="0" smtClean="0">
                <a:latin typeface="Cambria Math" panose="02040503050406030204" pitchFamily="18" charset="0"/>
                <a:ea typeface="Cambria Math" panose="02040503050406030204" pitchFamily="18" charset="0"/>
              </a:rPr>
              <a:t>, given in Fig. 4.</a:t>
            </a:r>
            <a:r>
              <a:rPr lang="en-US" dirty="0" smtClean="0">
                <a:latin typeface="Cambria Math" panose="02040503050406030204" pitchFamily="18" charset="0"/>
                <a:ea typeface="Cambria Math" panose="02040503050406030204" pitchFamily="18" charset="0"/>
              </a:rPr>
              <a:t> </a:t>
            </a:r>
            <a:endParaRPr lang="en-US" dirty="0">
              <a:latin typeface="Cambria Math" panose="02040503050406030204" pitchFamily="18" charset="0"/>
              <a:ea typeface="Cambria Math" panose="02040503050406030204" pitchFamily="18" charset="0"/>
            </a:endParaRPr>
          </a:p>
        </p:txBody>
      </p:sp>
      <p:sp>
        <p:nvSpPr>
          <p:cNvPr id="10" name="Text Placeholder 9"/>
          <p:cNvSpPr>
            <a:spLocks noGrp="1"/>
          </p:cNvSpPr>
          <p:nvPr>
            <p:ph type="body" sz="quarter" idx="24"/>
          </p:nvPr>
        </p:nvSpPr>
        <p:spPr/>
        <p:txBody>
          <a:bodyPr/>
          <a:lstStyle/>
          <a:p>
            <a:r>
              <a:rPr lang="en-US" dirty="0" smtClean="0"/>
              <a:t>COMPUTATIONAL SETUP</a:t>
            </a:r>
            <a:endParaRPr lang="en-US" dirty="0"/>
          </a:p>
        </p:txBody>
      </p:sp>
      <p:sp>
        <p:nvSpPr>
          <p:cNvPr id="11" name="Text Placeholder 10"/>
          <p:cNvSpPr>
            <a:spLocks noGrp="1"/>
          </p:cNvSpPr>
          <p:nvPr>
            <p:ph type="body" sz="quarter" idx="25"/>
          </p:nvPr>
        </p:nvSpPr>
        <p:spPr>
          <a:xfrm>
            <a:off x="32903016" y="13846871"/>
            <a:ext cx="10047019" cy="754173"/>
          </a:xfrm>
        </p:spPr>
        <p:txBody>
          <a:bodyPr/>
          <a:lstStyle/>
          <a:p>
            <a:r>
              <a:rPr lang="en-US" dirty="0" smtClean="0"/>
              <a:t>CONCLUSIONS</a:t>
            </a:r>
            <a:endParaRPr lang="en-US" dirty="0"/>
          </a:p>
        </p:txBody>
      </p:sp>
      <p:sp>
        <p:nvSpPr>
          <p:cNvPr id="12" name="Text Placeholder 11"/>
          <p:cNvSpPr>
            <a:spLocks noGrp="1"/>
          </p:cNvSpPr>
          <p:nvPr>
            <p:ph type="body" sz="quarter" idx="26"/>
          </p:nvPr>
        </p:nvSpPr>
        <p:spPr>
          <a:xfrm>
            <a:off x="32968160" y="14447520"/>
            <a:ext cx="10047019" cy="3617378"/>
          </a:xfrm>
        </p:spPr>
        <p:txBody>
          <a:bodyPr/>
          <a:lstStyle/>
          <a:p>
            <a:r>
              <a:rPr lang="en-US" dirty="0" smtClean="0">
                <a:latin typeface="Cambria Math" panose="02040503050406030204" pitchFamily="18" charset="0"/>
                <a:ea typeface="Cambria Math" panose="02040503050406030204" pitchFamily="18" charset="0"/>
              </a:rPr>
              <a:t>We presented the </a:t>
            </a:r>
            <a:r>
              <a:rPr lang="en-US" dirty="0" err="1" smtClean="0">
                <a:latin typeface="Cambria Math" panose="02040503050406030204" pitchFamily="18" charset="0"/>
                <a:ea typeface="Cambria Math" panose="02040503050406030204" pitchFamily="18" charset="0"/>
              </a:rPr>
              <a:t>Navier</a:t>
            </a:r>
            <a:r>
              <a:rPr lang="en-US" dirty="0" smtClean="0">
                <a:latin typeface="Cambria Math" panose="02040503050406030204" pitchFamily="18" charset="0"/>
                <a:ea typeface="Cambria Math" panose="02040503050406030204" pitchFamily="18" charset="0"/>
              </a:rPr>
              <a:t>-Stokes equations and their numerous applications. Next, a numerical algorithm is stated </a:t>
            </a:r>
            <a:r>
              <a:rPr lang="en-US" dirty="0">
                <a:latin typeface="Cambria Math" panose="02040503050406030204" pitchFamily="18" charset="0"/>
                <a:ea typeface="Cambria Math" panose="02040503050406030204" pitchFamily="18" charset="0"/>
              </a:rPr>
              <a:t>based on </a:t>
            </a:r>
            <a:r>
              <a:rPr lang="en-US" dirty="0" smtClean="0">
                <a:latin typeface="Cambria Math" panose="02040503050406030204" pitchFamily="18" charset="0"/>
                <a:ea typeface="Cambria Math" panose="02040503050406030204" pitchFamily="18" charset="0"/>
              </a:rPr>
              <a:t>continuous finite </a:t>
            </a:r>
            <a:r>
              <a:rPr lang="en-US" dirty="0">
                <a:latin typeface="Cambria Math" panose="02040503050406030204" pitchFamily="18" charset="0"/>
                <a:ea typeface="Cambria Math" panose="02040503050406030204" pitchFamily="18" charset="0"/>
              </a:rPr>
              <a:t>element discretization </a:t>
            </a:r>
            <a:r>
              <a:rPr lang="en-US" dirty="0" smtClean="0">
                <a:latin typeface="Cambria Math" panose="02040503050406030204" pitchFamily="18" charset="0"/>
                <a:ea typeface="Cambria Math" panose="02040503050406030204" pitchFamily="18" charset="0"/>
              </a:rPr>
              <a:t>in space and Crank-Nicolson method in time.</a:t>
            </a:r>
          </a:p>
          <a:p>
            <a:r>
              <a:rPr lang="en-US" dirty="0" smtClean="0">
                <a:latin typeface="Cambria Math" panose="02040503050406030204" pitchFamily="18" charset="0"/>
                <a:ea typeface="Cambria Math" panose="02040503050406030204" pitchFamily="18" charset="0"/>
              </a:rPr>
              <a:t>We successfully simulated the development of the flow around an </a:t>
            </a:r>
            <a:r>
              <a:rPr lang="en-US" dirty="0" smtClean="0">
                <a:latin typeface="Cambria Math" panose="02040503050406030204" pitchFamily="18" charset="0"/>
                <a:ea typeface="Cambria Math" panose="02040503050406030204" pitchFamily="18" charset="0"/>
              </a:rPr>
              <a:t>obstacle on </a:t>
            </a:r>
            <a:r>
              <a:rPr lang="en-US" dirty="0" smtClean="0">
                <a:latin typeface="Cambria Math" panose="02040503050406030204" pitchFamily="18" charset="0"/>
                <a:ea typeface="Cambria Math" panose="02040503050406030204" pitchFamily="18" charset="0"/>
              </a:rPr>
              <a:t>the time interval [0,8]. </a:t>
            </a:r>
            <a:r>
              <a:rPr lang="en-US" dirty="0">
                <a:latin typeface="Cambria Math" panose="02040503050406030204" pitchFamily="18" charset="0"/>
                <a:ea typeface="Cambria Math" panose="02040503050406030204" pitchFamily="18" charset="0"/>
              </a:rPr>
              <a:t>T</a:t>
            </a:r>
            <a:r>
              <a:rPr lang="en-US" dirty="0" smtClean="0">
                <a:latin typeface="Cambria Math" panose="02040503050406030204" pitchFamily="18" charset="0"/>
                <a:ea typeface="Cambria Math" panose="02040503050406030204" pitchFamily="18" charset="0"/>
              </a:rPr>
              <a:t>he computations in time of the </a:t>
            </a:r>
            <a:r>
              <a:rPr lang="en-US" dirty="0" smtClean="0">
                <a:latin typeface="Cambria Math" panose="02040503050406030204" pitchFamily="18" charset="0"/>
                <a:ea typeface="Cambria Math" panose="02040503050406030204" pitchFamily="18" charset="0"/>
              </a:rPr>
              <a:t>drag and lift coefficients </a:t>
            </a:r>
            <a:r>
              <a:rPr lang="en-US" dirty="0" smtClean="0">
                <a:latin typeface="Cambria Math" panose="02040503050406030204" pitchFamily="18" charset="0"/>
                <a:ea typeface="Cambria Math" panose="02040503050406030204" pitchFamily="18" charset="0"/>
              </a:rPr>
              <a:t>and pressure drop on the </a:t>
            </a:r>
            <a:r>
              <a:rPr lang="en-US" dirty="0" smtClean="0">
                <a:latin typeface="Cambria Math" panose="02040503050406030204" pitchFamily="18" charset="0"/>
                <a:ea typeface="Cambria Math" panose="02040503050406030204" pitchFamily="18" charset="0"/>
              </a:rPr>
              <a:t>obstacle </a:t>
            </a:r>
            <a:r>
              <a:rPr lang="en-US" dirty="0" smtClean="0">
                <a:latin typeface="Cambria Math" panose="02040503050406030204" pitchFamily="18" charset="0"/>
                <a:ea typeface="Cambria Math" panose="02040503050406030204" pitchFamily="18" charset="0"/>
              </a:rPr>
              <a:t>immersed in the fluid using the finite element approach are presented too.</a:t>
            </a:r>
          </a:p>
        </p:txBody>
      </p:sp>
      <p:sp>
        <p:nvSpPr>
          <p:cNvPr id="13" name="Text Placeholder 12"/>
          <p:cNvSpPr>
            <a:spLocks noGrp="1"/>
          </p:cNvSpPr>
          <p:nvPr>
            <p:ph type="body" sz="quarter" idx="27"/>
          </p:nvPr>
        </p:nvSpPr>
        <p:spPr>
          <a:xfrm>
            <a:off x="32941772" y="23369429"/>
            <a:ext cx="10047019" cy="754173"/>
          </a:xfrm>
        </p:spPr>
        <p:txBody>
          <a:bodyPr/>
          <a:lstStyle/>
          <a:p>
            <a:r>
              <a:rPr lang="en-US" dirty="0" smtClean="0"/>
              <a:t>REFERENCES</a:t>
            </a:r>
            <a:endParaRPr lang="en-US" dirty="0"/>
          </a:p>
        </p:txBody>
      </p:sp>
      <p:sp>
        <p:nvSpPr>
          <p:cNvPr id="14" name="Text Placeholder 13"/>
          <p:cNvSpPr>
            <a:spLocks noGrp="1"/>
          </p:cNvSpPr>
          <p:nvPr>
            <p:ph type="body" sz="quarter" idx="28"/>
          </p:nvPr>
        </p:nvSpPr>
        <p:spPr>
          <a:xfrm>
            <a:off x="32897985" y="24082532"/>
            <a:ext cx="10052050" cy="5695511"/>
          </a:xfrm>
        </p:spPr>
        <p:txBody>
          <a:bodyPr/>
          <a:lstStyle/>
          <a:p>
            <a:r>
              <a:rPr lang="en-US" dirty="0" smtClean="0">
                <a:latin typeface="Cambria Math" panose="02040503050406030204" pitchFamily="18" charset="0"/>
                <a:ea typeface="Cambria Math" panose="02040503050406030204" pitchFamily="18" charset="0"/>
              </a:rPr>
              <a:t>[1</a:t>
            </a:r>
            <a:r>
              <a:rPr lang="en-US" dirty="0">
                <a:latin typeface="Cambria Math" panose="02040503050406030204" pitchFamily="18" charset="0"/>
                <a:ea typeface="Cambria Math" panose="02040503050406030204" pitchFamily="18" charset="0"/>
              </a:rPr>
              <a:t>] V. John. Reference values for drag and lift of a two-dimensional time-dependent flow around a cylinder. </a:t>
            </a:r>
            <a:r>
              <a:rPr lang="en-US" i="1" dirty="0">
                <a:latin typeface="Cambria Math" panose="02040503050406030204" pitchFamily="18" charset="0"/>
                <a:ea typeface="Cambria Math" panose="02040503050406030204" pitchFamily="18" charset="0"/>
              </a:rPr>
              <a:t>International Journal for Numerical Methods in Fluids,</a:t>
            </a:r>
            <a:r>
              <a:rPr lang="en-US" dirty="0">
                <a:latin typeface="Cambria Math" panose="02040503050406030204" pitchFamily="18" charset="0"/>
                <a:ea typeface="Cambria Math" panose="02040503050406030204" pitchFamily="18" charset="0"/>
              </a:rPr>
              <a:t> 44:777–788, 2004</a:t>
            </a:r>
            <a:r>
              <a:rPr lang="en-US" dirty="0" smtClean="0">
                <a:latin typeface="Cambria Math" panose="02040503050406030204" pitchFamily="18" charset="0"/>
                <a:ea typeface="Cambria Math" panose="02040503050406030204" pitchFamily="18" charset="0"/>
              </a:rPr>
              <a:t>.</a:t>
            </a:r>
          </a:p>
          <a:p>
            <a:r>
              <a:rPr lang="en-US" dirty="0">
                <a:latin typeface="Cambria Math" panose="02040503050406030204" pitchFamily="18" charset="0"/>
                <a:ea typeface="Cambria Math" panose="02040503050406030204" pitchFamily="18" charset="0"/>
              </a:rPr>
              <a:t>[2] W. Layton, “Approximating Time-Dependent Flows,” in </a:t>
            </a:r>
            <a:r>
              <a:rPr lang="en-US" i="1" dirty="0">
                <a:latin typeface="Cambria Math" panose="02040503050406030204" pitchFamily="18" charset="0"/>
                <a:ea typeface="Cambria Math" panose="02040503050406030204" pitchFamily="18" charset="0"/>
              </a:rPr>
              <a:t>Introduction to </a:t>
            </a:r>
            <a:r>
              <a:rPr lang="en-US" i="1" dirty="0" smtClean="0">
                <a:latin typeface="Cambria Math" panose="02040503050406030204" pitchFamily="18" charset="0"/>
                <a:ea typeface="Cambria Math" panose="02040503050406030204" pitchFamily="18" charset="0"/>
              </a:rPr>
              <a:t>the Numerical Analysis of Incompressible Viscous Flows</a:t>
            </a:r>
            <a:r>
              <a:rPr lang="en-US" dirty="0" smtClean="0">
                <a:latin typeface="Cambria Math" panose="02040503050406030204" pitchFamily="18" charset="0"/>
                <a:ea typeface="Cambria Math" panose="02040503050406030204" pitchFamily="18" charset="0"/>
              </a:rPr>
              <a:t>. Philadelphia: SIAM, 2008, pp. 151-154.</a:t>
            </a:r>
            <a:endParaRPr lang="en-US" i="1" dirty="0">
              <a:latin typeface="Cambria Math" panose="02040503050406030204" pitchFamily="18" charset="0"/>
              <a:ea typeface="Cambria Math" panose="02040503050406030204" pitchFamily="18" charset="0"/>
            </a:endParaRPr>
          </a:p>
          <a:p>
            <a:r>
              <a:rPr lang="en-US" dirty="0" smtClean="0">
                <a:latin typeface="Cambria Math" panose="02040503050406030204" pitchFamily="18" charset="0"/>
                <a:ea typeface="Cambria Math" panose="02040503050406030204" pitchFamily="18" charset="0"/>
              </a:rPr>
              <a:t>[3] </a:t>
            </a:r>
            <a:r>
              <a:rPr lang="en-US" dirty="0">
                <a:latin typeface="Cambria Math" panose="02040503050406030204" pitchFamily="18" charset="0"/>
                <a:ea typeface="Cambria Math" panose="02040503050406030204" pitchFamily="18" charset="0"/>
              </a:rPr>
              <a:t>M. </a:t>
            </a:r>
            <a:r>
              <a:rPr lang="en-US" dirty="0" err="1">
                <a:latin typeface="Cambria Math" panose="02040503050406030204" pitchFamily="18" charset="0"/>
                <a:ea typeface="Cambria Math" panose="02040503050406030204" pitchFamily="18" charset="0"/>
              </a:rPr>
              <a:t>Schäfer</a:t>
            </a:r>
            <a:r>
              <a:rPr lang="en-US" dirty="0">
                <a:latin typeface="Cambria Math" panose="02040503050406030204" pitchFamily="18" charset="0"/>
                <a:ea typeface="Cambria Math" panose="02040503050406030204" pitchFamily="18" charset="0"/>
              </a:rPr>
              <a:t> and S. </a:t>
            </a:r>
            <a:r>
              <a:rPr lang="en-US" dirty="0" err="1">
                <a:latin typeface="Cambria Math" panose="02040503050406030204" pitchFamily="18" charset="0"/>
                <a:ea typeface="Cambria Math" panose="02040503050406030204" pitchFamily="18" charset="0"/>
              </a:rPr>
              <a:t>Turek</a:t>
            </a:r>
            <a:r>
              <a:rPr lang="en-US" dirty="0">
                <a:latin typeface="Cambria Math" panose="02040503050406030204" pitchFamily="18" charset="0"/>
                <a:ea typeface="Cambria Math" panose="02040503050406030204" pitchFamily="18" charset="0"/>
              </a:rPr>
              <a:t>. The benchmark problem `flow around a cylinder’. </a:t>
            </a:r>
            <a:r>
              <a:rPr lang="en-US" i="1" dirty="0">
                <a:latin typeface="Cambria Math" panose="02040503050406030204" pitchFamily="18" charset="0"/>
                <a:ea typeface="Cambria Math" panose="02040503050406030204" pitchFamily="18" charset="0"/>
              </a:rPr>
              <a:t>Notes on Numerical Fluid Mechanics</a:t>
            </a:r>
            <a:r>
              <a:rPr lang="en-US" dirty="0">
                <a:latin typeface="Cambria Math" panose="02040503050406030204" pitchFamily="18" charset="0"/>
                <a:ea typeface="Cambria Math" panose="02040503050406030204" pitchFamily="18" charset="0"/>
              </a:rPr>
              <a:t>, 52:547–566, 1996. In </a:t>
            </a:r>
            <a:r>
              <a:rPr lang="en-US" i="1" dirty="0">
                <a:latin typeface="Cambria Math" panose="02040503050406030204" pitchFamily="18" charset="0"/>
                <a:ea typeface="Cambria Math" panose="02040503050406030204" pitchFamily="18" charset="0"/>
              </a:rPr>
              <a:t>Flow Simulation with High-Performance Computers II</a:t>
            </a:r>
            <a:r>
              <a:rPr lang="en-US" dirty="0" smtClean="0">
                <a:latin typeface="Cambria Math" panose="02040503050406030204" pitchFamily="18" charset="0"/>
                <a:ea typeface="Cambria Math" panose="02040503050406030204" pitchFamily="18" charset="0"/>
              </a:rPr>
              <a:t>.</a:t>
            </a:r>
          </a:p>
          <a:p>
            <a:r>
              <a:rPr lang="en-US" dirty="0" smtClean="0">
                <a:latin typeface="Cambria Math" panose="02040503050406030204" pitchFamily="18" charset="0"/>
                <a:ea typeface="Cambria Math" panose="02040503050406030204" pitchFamily="18" charset="0"/>
              </a:rPr>
              <a:t>[4] P. J. Schulte, U.G. </a:t>
            </a:r>
            <a:r>
              <a:rPr lang="en-US" dirty="0" err="1">
                <a:latin typeface="Cambria Math" panose="02040503050406030204" pitchFamily="18" charset="0"/>
                <a:ea typeface="Cambria Math" panose="02040503050406030204" pitchFamily="18" charset="0"/>
              </a:rPr>
              <a:t>Hacke</a:t>
            </a:r>
            <a:r>
              <a:rPr lang="en-US" dirty="0">
                <a:latin typeface="Cambria Math" panose="02040503050406030204" pitchFamily="18" charset="0"/>
                <a:ea typeface="Cambria Math" panose="02040503050406030204" pitchFamily="18" charset="0"/>
              </a:rPr>
              <a:t>, </a:t>
            </a:r>
            <a:r>
              <a:rPr lang="en-US" dirty="0" smtClean="0">
                <a:latin typeface="Cambria Math" panose="02040503050406030204" pitchFamily="18" charset="0"/>
                <a:ea typeface="Cambria Math" panose="02040503050406030204" pitchFamily="18" charset="0"/>
              </a:rPr>
              <a:t>A.L. </a:t>
            </a:r>
            <a:r>
              <a:rPr lang="en-US" dirty="0" err="1">
                <a:latin typeface="Cambria Math" panose="02040503050406030204" pitchFamily="18" charset="0"/>
                <a:ea typeface="Cambria Math" panose="02040503050406030204" pitchFamily="18" charset="0"/>
              </a:rPr>
              <a:t>Schoonmaker</a:t>
            </a:r>
            <a:r>
              <a:rPr lang="en-US" dirty="0" smtClean="0">
                <a:latin typeface="Cambria Math" panose="02040503050406030204" pitchFamily="18" charset="0"/>
                <a:ea typeface="Cambria Math" panose="02040503050406030204" pitchFamily="18" charset="0"/>
              </a:rPr>
              <a:t>. Pit </a:t>
            </a:r>
            <a:r>
              <a:rPr lang="en-US" dirty="0">
                <a:latin typeface="Cambria Math" panose="02040503050406030204" pitchFamily="18" charset="0"/>
                <a:ea typeface="Cambria Math" panose="02040503050406030204" pitchFamily="18" charset="0"/>
              </a:rPr>
              <a:t>membrane structure is highly variable and accounts for a major resistance to water flow through tracheid pits in stems and roots of two boreal conifer species.  </a:t>
            </a:r>
            <a:r>
              <a:rPr lang="en-US" i="1" dirty="0">
                <a:latin typeface="Cambria Math" panose="02040503050406030204" pitchFamily="18" charset="0"/>
                <a:ea typeface="Cambria Math" panose="02040503050406030204" pitchFamily="18" charset="0"/>
              </a:rPr>
              <a:t>New </a:t>
            </a:r>
            <a:r>
              <a:rPr lang="en-US" i="1" dirty="0" err="1" smtClean="0">
                <a:latin typeface="Cambria Math" panose="02040503050406030204" pitchFamily="18" charset="0"/>
                <a:ea typeface="Cambria Math" panose="02040503050406030204" pitchFamily="18" charset="0"/>
              </a:rPr>
              <a:t>Phytologist</a:t>
            </a:r>
            <a:r>
              <a:rPr lang="en-US" i="1" dirty="0" smtClean="0">
                <a:latin typeface="Cambria Math" panose="02040503050406030204" pitchFamily="18" charset="0"/>
                <a:ea typeface="Cambria Math" panose="02040503050406030204" pitchFamily="18" charset="0"/>
              </a:rPr>
              <a:t>, </a:t>
            </a:r>
            <a:r>
              <a:rPr lang="en-US" dirty="0" smtClean="0">
                <a:latin typeface="Cambria Math" panose="02040503050406030204" pitchFamily="18" charset="0"/>
                <a:ea typeface="Cambria Math" panose="02040503050406030204" pitchFamily="18" charset="0"/>
              </a:rPr>
              <a:t>208:102-113, 2015.</a:t>
            </a:r>
            <a:endParaRPr lang="en-US" dirty="0">
              <a:latin typeface="Cambria Math" panose="02040503050406030204" pitchFamily="18" charset="0"/>
              <a:ea typeface="Cambria Math" panose="02040503050406030204" pitchFamily="18" charset="0"/>
            </a:endParaRPr>
          </a:p>
        </p:txBody>
      </p:sp>
      <p:sp>
        <p:nvSpPr>
          <p:cNvPr id="15" name="Text Placeholder 14"/>
          <p:cNvSpPr>
            <a:spLocks noGrp="1"/>
          </p:cNvSpPr>
          <p:nvPr>
            <p:ph type="body" sz="quarter" idx="29"/>
          </p:nvPr>
        </p:nvSpPr>
        <p:spPr>
          <a:xfrm>
            <a:off x="32933700" y="29704077"/>
            <a:ext cx="10047019" cy="754173"/>
          </a:xfrm>
        </p:spPr>
        <p:txBody>
          <a:bodyPr/>
          <a:lstStyle/>
          <a:p>
            <a:r>
              <a:rPr lang="en-US" dirty="0" smtClean="0"/>
              <a:t>CONTACT</a:t>
            </a:r>
            <a:endParaRPr lang="en-US" dirty="0"/>
          </a:p>
        </p:txBody>
      </p:sp>
      <p:sp>
        <p:nvSpPr>
          <p:cNvPr id="16" name="Text Placeholder 15"/>
          <p:cNvSpPr>
            <a:spLocks noGrp="1"/>
          </p:cNvSpPr>
          <p:nvPr>
            <p:ph type="body" sz="quarter" idx="30"/>
          </p:nvPr>
        </p:nvSpPr>
        <p:spPr>
          <a:xfrm>
            <a:off x="32919060" y="30384283"/>
            <a:ext cx="10052050" cy="1616189"/>
          </a:xfrm>
        </p:spPr>
        <p:txBody>
          <a:bodyPr/>
          <a:lstStyle/>
          <a:p>
            <a:r>
              <a:rPr lang="en-US" dirty="0" smtClean="0">
                <a:latin typeface="Cambria Math" panose="02040503050406030204" pitchFamily="18" charset="0"/>
                <a:ea typeface="Cambria Math" panose="02040503050406030204" pitchFamily="18" charset="0"/>
              </a:rPr>
              <a:t>For any questions or more information, the authors may be reached at KimJ170@unlv.nevada.edu, Costa@unlv.nevada.edu, Monika.Neda@unlv.edu, and Paul.Schulte@unlv.edu.</a:t>
            </a:r>
            <a:endParaRPr lang="en-US" dirty="0">
              <a:latin typeface="Cambria Math" panose="02040503050406030204" pitchFamily="18" charset="0"/>
              <a:ea typeface="Cambria Math" panose="02040503050406030204" pitchFamily="18" charset="0"/>
            </a:endParaRPr>
          </a:p>
        </p:txBody>
      </p:sp>
      <p:sp>
        <p:nvSpPr>
          <p:cNvPr id="17" name="Text Placeholder 16"/>
          <p:cNvSpPr>
            <a:spLocks noGrp="1"/>
          </p:cNvSpPr>
          <p:nvPr>
            <p:ph type="body" sz="quarter" idx="95"/>
          </p:nvPr>
        </p:nvSpPr>
        <p:spPr/>
        <p:txBody>
          <a:bodyPr/>
          <a:lstStyle/>
          <a:p>
            <a:endParaRPr lang="en-US"/>
          </a:p>
        </p:txBody>
      </p:sp>
      <p:sp>
        <p:nvSpPr>
          <p:cNvPr id="19" name="Text Placeholder 18"/>
          <p:cNvSpPr>
            <a:spLocks noGrp="1"/>
          </p:cNvSpPr>
          <p:nvPr>
            <p:ph type="body" sz="quarter" idx="107"/>
          </p:nvPr>
        </p:nvSpPr>
        <p:spPr/>
        <p:txBody>
          <a:bodyPr/>
          <a:lstStyle/>
          <a:p>
            <a:endParaRPr lang="en-US"/>
          </a:p>
        </p:txBody>
      </p:sp>
      <p:sp>
        <p:nvSpPr>
          <p:cNvPr id="20" name="Text Placeholder 19"/>
          <p:cNvSpPr>
            <a:spLocks noGrp="1"/>
          </p:cNvSpPr>
          <p:nvPr>
            <p:ph type="body" sz="quarter" idx="116"/>
          </p:nvPr>
        </p:nvSpPr>
        <p:spPr/>
        <p:txBody>
          <a:bodyPr/>
          <a:lstStyle/>
          <a:p>
            <a:endParaRPr lang="en-US"/>
          </a:p>
        </p:txBody>
      </p:sp>
      <p:sp>
        <p:nvSpPr>
          <p:cNvPr id="21" name="Text Placeholder 20"/>
          <p:cNvSpPr>
            <a:spLocks noGrp="1"/>
          </p:cNvSpPr>
          <p:nvPr>
            <p:ph type="body" sz="quarter" idx="117"/>
          </p:nvPr>
        </p:nvSpPr>
        <p:spPr/>
        <p:txBody>
          <a:bodyPr/>
          <a:lstStyle/>
          <a:p>
            <a:endParaRPr lang="en-US"/>
          </a:p>
        </p:txBody>
      </p:sp>
      <p:sp>
        <p:nvSpPr>
          <p:cNvPr id="22" name="Text Placeholder 21"/>
          <p:cNvSpPr>
            <a:spLocks noGrp="1"/>
          </p:cNvSpPr>
          <p:nvPr>
            <p:ph type="body" sz="quarter" idx="118"/>
          </p:nvPr>
        </p:nvSpPr>
        <p:spPr/>
        <p:txBody>
          <a:bodyPr/>
          <a:lstStyle/>
          <a:p>
            <a:endParaRPr lang="en-US"/>
          </a:p>
        </p:txBody>
      </p:sp>
      <p:sp>
        <p:nvSpPr>
          <p:cNvPr id="23" name="Text Placeholder 22"/>
          <p:cNvSpPr>
            <a:spLocks noGrp="1"/>
          </p:cNvSpPr>
          <p:nvPr>
            <p:ph type="body" sz="quarter" idx="119"/>
          </p:nvPr>
        </p:nvSpPr>
        <p:spPr/>
        <p:txBody>
          <a:bodyPr/>
          <a:lstStyle/>
          <a:p>
            <a:endParaRPr lang="en-US"/>
          </a:p>
        </p:txBody>
      </p:sp>
      <mc:AlternateContent xmlns:mc="http://schemas.openxmlformats.org/markup-compatibility/2006" xmlns:a14="http://schemas.microsoft.com/office/drawing/2010/main">
        <mc:Choice Requires="a14">
          <p:sp>
            <p:nvSpPr>
              <p:cNvPr id="24" name="Text Placeholder 23"/>
              <p:cNvSpPr>
                <a:spLocks noGrp="1"/>
              </p:cNvSpPr>
              <p:nvPr>
                <p:ph type="body" sz="quarter" idx="120"/>
              </p:nvPr>
            </p:nvSpPr>
            <p:spPr>
              <a:xfrm>
                <a:off x="22209818" y="26887834"/>
                <a:ext cx="10056811" cy="2322024"/>
              </a:xfrm>
            </p:spPr>
            <p:txBody>
              <a:bodyP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𝑑</m:t>
                          </m:r>
                        </m:sub>
                      </m:sSub>
                      <m:d>
                        <m:dPr>
                          <m:ctrlPr>
                            <a:rPr lang="en-US" b="0" i="1" smtClean="0">
                              <a:solidFill>
                                <a:schemeClr val="tx1"/>
                              </a:solidFill>
                              <a:latin typeface="Cambria Math"/>
                            </a:rPr>
                          </m:ctrlPr>
                        </m:dPr>
                        <m:e>
                          <m:r>
                            <a:rPr lang="en-US" b="0" i="1" smtClean="0">
                              <a:solidFill>
                                <a:schemeClr val="tx1"/>
                              </a:solidFill>
                              <a:latin typeface="Cambria Math" panose="02040503050406030204" pitchFamily="18" charset="0"/>
                            </a:rPr>
                            <m:t>𝑡</m:t>
                          </m:r>
                        </m:e>
                      </m:d>
                      <m:r>
                        <a:rPr lang="en-US" b="0" i="1" smtClean="0">
                          <a:solidFill>
                            <a:schemeClr val="tx1"/>
                          </a:solidFill>
                          <a:latin typeface="Cambria Math" panose="02040503050406030204" pitchFamily="18" charset="0"/>
                        </a:rPr>
                        <m:t>= </m:t>
                      </m:r>
                      <m:f>
                        <m:fPr>
                          <m:ctrlPr>
                            <a:rPr lang="en-US" b="0" i="1" smtClean="0">
                              <a:solidFill>
                                <a:schemeClr val="tx1"/>
                              </a:solidFill>
                              <a:latin typeface="Cambria Math"/>
                            </a:rPr>
                          </m:ctrlPr>
                        </m:fPr>
                        <m:num>
                          <m:r>
                            <a:rPr lang="en-US" b="0" i="1" smtClean="0">
                              <a:solidFill>
                                <a:schemeClr val="tx1"/>
                              </a:solidFill>
                              <a:latin typeface="Cambria Math" panose="02040503050406030204" pitchFamily="18" charset="0"/>
                            </a:rPr>
                            <m:t>2</m:t>
                          </m:r>
                        </m:num>
                        <m:den>
                          <m:r>
                            <a:rPr lang="en-US" b="0" i="1" smtClean="0">
                              <a:solidFill>
                                <a:schemeClr val="tx1"/>
                              </a:solidFill>
                              <a:latin typeface="Cambria Math" panose="02040503050406030204" pitchFamily="18" charset="0"/>
                            </a:rPr>
                            <m:t>𝜌</m:t>
                          </m:r>
                          <m:r>
                            <a:rPr lang="en-US" b="0" i="1" smtClean="0">
                              <a:solidFill>
                                <a:schemeClr val="tx1"/>
                              </a:solidFill>
                              <a:latin typeface="Cambria Math" panose="02040503050406030204" pitchFamily="18" charset="0"/>
                            </a:rPr>
                            <m:t>𝐿</m:t>
                          </m:r>
                          <m:sSubSup>
                            <m:sSubSupPr>
                              <m:ctrlPr>
                                <a:rPr lang="en-US" b="0" i="1" smtClean="0">
                                  <a:solidFill>
                                    <a:schemeClr val="tx1"/>
                                  </a:solidFill>
                                  <a:latin typeface="Cambria Math"/>
                                </a:rPr>
                              </m:ctrlPr>
                            </m:sSubSupPr>
                            <m:e>
                              <m:r>
                                <a:rPr lang="en-US" b="0" i="1" smtClean="0">
                                  <a:solidFill>
                                    <a:schemeClr val="tx1"/>
                                  </a:solidFill>
                                  <a:latin typeface="Cambria Math" panose="02040503050406030204" pitchFamily="18" charset="0"/>
                                </a:rPr>
                                <m:t>𝑈</m:t>
                              </m:r>
                            </m:e>
                            <m:sub>
                              <m:r>
                                <a:rPr lang="en-US" b="0" i="1" smtClean="0">
                                  <a:solidFill>
                                    <a:schemeClr val="tx1"/>
                                  </a:solidFill>
                                  <a:latin typeface="Cambria Math" panose="02040503050406030204" pitchFamily="18" charset="0"/>
                                </a:rPr>
                                <m:t>𝑚𝑎𝑥</m:t>
                              </m:r>
                            </m:sub>
                            <m:sup>
                              <m:r>
                                <a:rPr lang="en-US" b="0" i="1" smtClean="0">
                                  <a:solidFill>
                                    <a:schemeClr val="tx1"/>
                                  </a:solidFill>
                                  <a:latin typeface="Cambria Math" panose="02040503050406030204" pitchFamily="18" charset="0"/>
                                </a:rPr>
                                <m:t>2</m:t>
                              </m:r>
                            </m:sup>
                          </m:sSubSup>
                        </m:den>
                      </m:f>
                      <m:nary>
                        <m:naryPr>
                          <m:ctrlPr>
                            <a:rPr lang="en-US" b="0" i="1" smtClean="0">
                              <a:solidFill>
                                <a:schemeClr val="tx1"/>
                              </a:solidFill>
                              <a:latin typeface="Cambria Math"/>
                            </a:rPr>
                          </m:ctrlPr>
                        </m:naryPr>
                        <m:sub>
                          <m:r>
                            <m:rPr>
                              <m:brk m:alnAt="23"/>
                            </m:rPr>
                            <a:rPr lang="en-US" b="0" i="1" smtClean="0">
                              <a:solidFill>
                                <a:schemeClr val="tx1"/>
                              </a:solidFill>
                              <a:latin typeface="Cambria Math" panose="02040503050406030204" pitchFamily="18" charset="0"/>
                            </a:rPr>
                            <m:t>𝐶</m:t>
                          </m:r>
                        </m:sub>
                        <m:sup/>
                        <m:e>
                          <m:acc>
                            <m:accPr>
                              <m:chr m:val="̂"/>
                              <m:ctrlPr>
                                <a:rPr lang="en-US" b="0" i="1" smtClean="0">
                                  <a:solidFill>
                                    <a:schemeClr val="tx1"/>
                                  </a:solidFill>
                                  <a:latin typeface="Cambria Math"/>
                                </a:rPr>
                              </m:ctrlPr>
                            </m:accPr>
                            <m:e>
                              <m:r>
                                <a:rPr lang="en-US" b="0" i="1" smtClean="0">
                                  <a:solidFill>
                                    <a:schemeClr val="tx1"/>
                                  </a:solidFill>
                                  <a:latin typeface="Cambria Math" panose="02040503050406030204" pitchFamily="18" charset="0"/>
                                </a:rPr>
                                <m:t>𝑛</m:t>
                              </m:r>
                            </m:e>
                          </m:acc>
                          <m:r>
                            <a:rPr lang="en-US" b="0" i="1" smtClean="0">
                              <a:solidFill>
                                <a:schemeClr val="tx1"/>
                              </a:solidFill>
                              <a:latin typeface="Cambria Math" panose="02040503050406030204" pitchFamily="18" charset="0"/>
                            </a:rPr>
                            <m:t> ∙</m:t>
                          </m:r>
                          <m:d>
                            <m:dPr>
                              <m:ctrlPr>
                                <a:rPr lang="en-US" b="0" i="1" smtClean="0">
                                  <a:solidFill>
                                    <a:schemeClr val="tx1"/>
                                  </a:solidFill>
                                  <a:latin typeface="Cambria Math"/>
                                </a:rPr>
                              </m:ctrlPr>
                            </m:dPr>
                            <m:e>
                              <m:r>
                                <a:rPr lang="en-US" b="0" i="1" smtClean="0">
                                  <a:solidFill>
                                    <a:schemeClr val="tx1"/>
                                  </a:solidFill>
                                  <a:latin typeface="Cambria Math" panose="02040503050406030204" pitchFamily="18" charset="0"/>
                                </a:rPr>
                                <m:t>𝑝𝐼</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𝜈</m:t>
                              </m:r>
                              <m:r>
                                <a:rPr lang="en-US" b="0" i="0"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𝒖</m:t>
                              </m:r>
                            </m:e>
                          </m:d>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a:rPr>
                              </m:ctrlPr>
                            </m:sSubPr>
                            <m:e>
                              <m:acc>
                                <m:accPr>
                                  <m:chr m:val="̂"/>
                                  <m:ctrlPr>
                                    <a:rPr lang="en-US" b="0" i="1" smtClean="0">
                                      <a:solidFill>
                                        <a:schemeClr val="tx1"/>
                                      </a:solidFill>
                                      <a:latin typeface="Cambria Math"/>
                                    </a:rPr>
                                  </m:ctrlPr>
                                </m:accPr>
                                <m:e>
                                  <m:r>
                                    <a:rPr lang="en-US" b="0" i="1" smtClean="0">
                                      <a:solidFill>
                                        <a:schemeClr val="tx1"/>
                                      </a:solidFill>
                                      <a:latin typeface="Cambria Math" panose="02040503050406030204" pitchFamily="18" charset="0"/>
                                    </a:rPr>
                                    <m:t>𝑎</m:t>
                                  </m:r>
                                </m:e>
                              </m:acc>
                            </m:e>
                            <m:sub>
                              <m:r>
                                <a:rPr lang="en-US" b="0" i="1" smtClean="0">
                                  <a:solidFill>
                                    <a:schemeClr val="tx1"/>
                                  </a:solidFill>
                                  <a:latin typeface="Cambria Math" panose="02040503050406030204" pitchFamily="18" charset="0"/>
                                </a:rPr>
                                <m:t>𝑑</m:t>
                              </m:r>
                            </m:sub>
                          </m:sSub>
                        </m:e>
                      </m:nary>
                    </m:oMath>
                    <m:oMath xmlns:m="http://schemas.openxmlformats.org/officeDocument/2006/math">
                      <m:sSub>
                        <m:sSubPr>
                          <m:ctrlPr>
                            <a:rPr lang="en-US" b="0" i="1" smtClean="0">
                              <a:solidFill>
                                <a:schemeClr val="tx1"/>
                              </a:solidFill>
                              <a:latin typeface="Cambria Math"/>
                            </a:rPr>
                          </m:ctrlPr>
                        </m:sSubPr>
                        <m:e>
                          <m:r>
                            <a:rPr lang="en-US" b="0" i="1" smtClean="0">
                              <a:solidFill>
                                <a:schemeClr val="tx1"/>
                              </a:solidFill>
                              <a:latin typeface="Cambria Math" panose="02040503050406030204" pitchFamily="18" charset="0"/>
                            </a:rPr>
                            <m:t>𝑐</m:t>
                          </m:r>
                        </m:e>
                        <m:sub>
                          <m:r>
                            <a:rPr lang="en-US" b="0" i="1" smtClean="0">
                              <a:solidFill>
                                <a:schemeClr val="tx1"/>
                              </a:solidFill>
                              <a:latin typeface="Cambria Math" panose="02040503050406030204" pitchFamily="18" charset="0"/>
                            </a:rPr>
                            <m:t>𝑙</m:t>
                          </m:r>
                        </m:sub>
                      </m:sSub>
                      <m:r>
                        <a:rPr lang="en-US" b="0" i="1" smtClean="0">
                          <a:solidFill>
                            <a:schemeClr val="tx1"/>
                          </a:solidFill>
                          <a:latin typeface="Cambria Math" panose="02040503050406030204" pitchFamily="18" charset="0"/>
                        </a:rPr>
                        <m:t> </m:t>
                      </m:r>
                      <m:d>
                        <m:dPr>
                          <m:ctrlPr>
                            <a:rPr lang="en-US" b="0" i="1" smtClean="0">
                              <a:solidFill>
                                <a:schemeClr val="tx1"/>
                              </a:solidFill>
                              <a:latin typeface="Cambria Math"/>
                            </a:rPr>
                          </m:ctrlPr>
                        </m:dPr>
                        <m:e>
                          <m:r>
                            <a:rPr lang="en-US" b="0" i="1" smtClean="0">
                              <a:solidFill>
                                <a:schemeClr val="tx1"/>
                              </a:solidFill>
                              <a:latin typeface="Cambria Math" panose="02040503050406030204" pitchFamily="18" charset="0"/>
                            </a:rPr>
                            <m:t>𝑡</m:t>
                          </m:r>
                        </m:e>
                      </m:d>
                      <m:r>
                        <a:rPr lang="en-US" b="0" i="1" smtClean="0">
                          <a:solidFill>
                            <a:schemeClr val="tx1"/>
                          </a:solidFill>
                          <a:latin typeface="Cambria Math" panose="02040503050406030204" pitchFamily="18" charset="0"/>
                        </a:rPr>
                        <m:t>= </m:t>
                      </m:r>
                      <m:f>
                        <m:fPr>
                          <m:ctrlPr>
                            <a:rPr lang="en-US" b="0" i="1" smtClean="0">
                              <a:solidFill>
                                <a:schemeClr val="tx1"/>
                              </a:solidFill>
                              <a:latin typeface="Cambria Math"/>
                            </a:rPr>
                          </m:ctrlPr>
                        </m:fPr>
                        <m:num>
                          <m:r>
                            <a:rPr lang="en-US" b="0" i="1" smtClean="0">
                              <a:solidFill>
                                <a:schemeClr val="tx1"/>
                              </a:solidFill>
                              <a:latin typeface="Cambria Math" panose="02040503050406030204" pitchFamily="18" charset="0"/>
                            </a:rPr>
                            <m:t>2</m:t>
                          </m:r>
                        </m:num>
                        <m:den>
                          <m:r>
                            <a:rPr lang="en-US" b="0" i="1" smtClean="0">
                              <a:solidFill>
                                <a:schemeClr val="tx1"/>
                              </a:solidFill>
                              <a:latin typeface="Cambria Math" panose="02040503050406030204" pitchFamily="18" charset="0"/>
                            </a:rPr>
                            <m:t>𝜌</m:t>
                          </m:r>
                          <m:r>
                            <a:rPr lang="en-US" b="0" i="1" smtClean="0">
                              <a:solidFill>
                                <a:schemeClr val="tx1"/>
                              </a:solidFill>
                              <a:latin typeface="Cambria Math" panose="02040503050406030204" pitchFamily="18" charset="0"/>
                            </a:rPr>
                            <m:t>𝐿</m:t>
                          </m:r>
                          <m:sSubSup>
                            <m:sSubSupPr>
                              <m:ctrlPr>
                                <a:rPr lang="en-US" b="0" i="1" smtClean="0">
                                  <a:solidFill>
                                    <a:schemeClr val="tx1"/>
                                  </a:solidFill>
                                  <a:latin typeface="Cambria Math"/>
                                </a:rPr>
                              </m:ctrlPr>
                            </m:sSubSupPr>
                            <m:e>
                              <m:r>
                                <a:rPr lang="en-US" b="0" i="1" smtClean="0">
                                  <a:solidFill>
                                    <a:schemeClr val="tx1"/>
                                  </a:solidFill>
                                  <a:latin typeface="Cambria Math" panose="02040503050406030204" pitchFamily="18" charset="0"/>
                                </a:rPr>
                                <m:t>𝑈</m:t>
                              </m:r>
                            </m:e>
                            <m:sub>
                              <m:r>
                                <a:rPr lang="en-US" b="0" i="1" smtClean="0">
                                  <a:solidFill>
                                    <a:schemeClr val="tx1"/>
                                  </a:solidFill>
                                  <a:latin typeface="Cambria Math" panose="02040503050406030204" pitchFamily="18" charset="0"/>
                                </a:rPr>
                                <m:t>𝑚𝑎𝑥</m:t>
                              </m:r>
                            </m:sub>
                            <m:sup>
                              <m:r>
                                <a:rPr lang="en-US" b="0" i="1" smtClean="0">
                                  <a:solidFill>
                                    <a:schemeClr val="tx1"/>
                                  </a:solidFill>
                                  <a:latin typeface="Cambria Math" panose="02040503050406030204" pitchFamily="18" charset="0"/>
                                </a:rPr>
                                <m:t>2</m:t>
                              </m:r>
                            </m:sup>
                          </m:sSubSup>
                        </m:den>
                      </m:f>
                      <m:nary>
                        <m:naryPr>
                          <m:ctrlPr>
                            <a:rPr lang="en-US" b="0" i="1" smtClean="0">
                              <a:solidFill>
                                <a:schemeClr val="tx1"/>
                              </a:solidFill>
                              <a:latin typeface="Cambria Math"/>
                            </a:rPr>
                          </m:ctrlPr>
                        </m:naryPr>
                        <m:sub>
                          <m:r>
                            <m:rPr>
                              <m:brk m:alnAt="23"/>
                            </m:rPr>
                            <a:rPr lang="en-US" b="0" i="1" smtClean="0">
                              <a:solidFill>
                                <a:schemeClr val="tx1"/>
                              </a:solidFill>
                              <a:latin typeface="Cambria Math" panose="02040503050406030204" pitchFamily="18" charset="0"/>
                            </a:rPr>
                            <m:t>𝐶</m:t>
                          </m:r>
                        </m:sub>
                        <m:sup/>
                        <m:e>
                          <m:acc>
                            <m:accPr>
                              <m:chr m:val="̂"/>
                              <m:ctrlPr>
                                <a:rPr lang="en-US" b="0" i="1" smtClean="0">
                                  <a:solidFill>
                                    <a:schemeClr val="tx1"/>
                                  </a:solidFill>
                                  <a:latin typeface="Cambria Math"/>
                                </a:rPr>
                              </m:ctrlPr>
                            </m:accPr>
                            <m:e>
                              <m:r>
                                <a:rPr lang="en-US" b="0" i="1" smtClean="0">
                                  <a:solidFill>
                                    <a:schemeClr val="tx1"/>
                                  </a:solidFill>
                                  <a:latin typeface="Cambria Math" panose="02040503050406030204" pitchFamily="18" charset="0"/>
                                </a:rPr>
                                <m:t>𝑛</m:t>
                              </m:r>
                            </m:e>
                          </m:acc>
                          <m:r>
                            <a:rPr lang="en-US" b="0" i="1" smtClean="0">
                              <a:solidFill>
                                <a:schemeClr val="tx1"/>
                              </a:solidFill>
                              <a:latin typeface="Cambria Math" panose="02040503050406030204" pitchFamily="18" charset="0"/>
                            </a:rPr>
                            <m:t>∙</m:t>
                          </m:r>
                          <m:d>
                            <m:dPr>
                              <m:ctrlPr>
                                <a:rPr lang="en-US" b="0" i="1" smtClean="0">
                                  <a:solidFill>
                                    <a:schemeClr val="tx1"/>
                                  </a:solidFill>
                                  <a:latin typeface="Cambria Math"/>
                                </a:rPr>
                              </m:ctrlPr>
                            </m:dPr>
                            <m:e>
                              <m:r>
                                <a:rPr lang="en-US" b="0" i="1" smtClean="0">
                                  <a:solidFill>
                                    <a:schemeClr val="tx1"/>
                                  </a:solidFill>
                                  <a:latin typeface="Cambria Math" panose="02040503050406030204" pitchFamily="18" charset="0"/>
                                </a:rPr>
                                <m:t>𝑝𝐼</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𝜈</m:t>
                              </m:r>
                              <m:r>
                                <a:rPr lang="en-US" b="0" i="0"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𝒖</m:t>
                              </m:r>
                            </m:e>
                          </m:d>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a:rPr>
                              </m:ctrlPr>
                            </m:sSubPr>
                            <m:e>
                              <m:acc>
                                <m:accPr>
                                  <m:chr m:val="̂"/>
                                  <m:ctrlPr>
                                    <a:rPr lang="en-US" b="0" i="1" smtClean="0">
                                      <a:solidFill>
                                        <a:schemeClr val="tx1"/>
                                      </a:solidFill>
                                      <a:latin typeface="Cambria Math"/>
                                    </a:rPr>
                                  </m:ctrlPr>
                                </m:accPr>
                                <m:e>
                                  <m:r>
                                    <a:rPr lang="en-US" b="0" i="1" smtClean="0">
                                      <a:solidFill>
                                        <a:schemeClr val="tx1"/>
                                      </a:solidFill>
                                      <a:latin typeface="Cambria Math" panose="02040503050406030204" pitchFamily="18" charset="0"/>
                                    </a:rPr>
                                    <m:t>𝑎</m:t>
                                  </m:r>
                                </m:e>
                              </m:acc>
                            </m:e>
                            <m:sub>
                              <m:r>
                                <a:rPr lang="en-US" b="0" i="1" smtClean="0">
                                  <a:solidFill>
                                    <a:schemeClr val="tx1"/>
                                  </a:solidFill>
                                  <a:latin typeface="Cambria Math" panose="02040503050406030204" pitchFamily="18" charset="0"/>
                                </a:rPr>
                                <m:t>𝑙</m:t>
                              </m:r>
                            </m:sub>
                          </m:sSub>
                          <m:r>
                            <a:rPr lang="en-US" b="0" i="1" smtClean="0">
                              <a:solidFill>
                                <a:schemeClr val="tx1"/>
                              </a:solidFill>
                              <a:latin typeface="Cambria Math" panose="02040503050406030204" pitchFamily="18" charset="0"/>
                            </a:rPr>
                            <m:t> </m:t>
                          </m:r>
                        </m:e>
                      </m:nary>
                    </m:oMath>
                  </m:oMathPara>
                </a14:m>
                <a:endParaRPr lang="en-US" dirty="0">
                  <a:solidFill>
                    <a:schemeClr val="tx1"/>
                  </a:solidFill>
                </a:endParaRPr>
              </a:p>
            </p:txBody>
          </p:sp>
        </mc:Choice>
        <mc:Fallback xmlns="">
          <p:sp>
            <p:nvSpPr>
              <p:cNvPr id="24" name="Text Placeholder 23"/>
              <p:cNvSpPr>
                <a:spLocks noGrp="1" noRot="1" noChangeAspect="1" noMove="1" noResize="1" noEditPoints="1" noAdjustHandles="1" noChangeArrowheads="1" noChangeShapeType="1" noTextEdit="1"/>
              </p:cNvSpPr>
              <p:nvPr>
                <p:ph type="body" sz="quarter" idx="120"/>
              </p:nvPr>
            </p:nvSpPr>
            <p:spPr>
              <a:xfrm>
                <a:off x="22209818" y="26887834"/>
                <a:ext cx="10056811" cy="2322024"/>
              </a:xfr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Text Placeholder 24"/>
              <p:cNvSpPr>
                <a:spLocks noGrp="1"/>
              </p:cNvSpPr>
              <p:nvPr>
                <p:ph type="body" sz="quarter" idx="121"/>
              </p:nvPr>
            </p:nvSpPr>
            <p:spPr>
              <a:xfrm>
                <a:off x="11579232" y="12386751"/>
                <a:ext cx="10056809" cy="3361411"/>
              </a:xfrm>
            </p:spPr>
            <p:txBody>
              <a:bodyPr/>
              <a:lstStyle/>
              <a:p>
                <a:pPr/>
                <a14:m>
                  <m:oMathPara xmlns:m="http://schemas.openxmlformats.org/officeDocument/2006/math">
                    <m:oMathParaPr>
                      <m:jc m:val="centerGroup"/>
                    </m:oMathParaPr>
                    <m:oMath xmlns:m="http://schemas.openxmlformats.org/officeDocument/2006/math">
                      <m:eqArr>
                        <m:eqArrPr>
                          <m:ctrlPr>
                            <a:rPr lang="en-US" i="1">
                              <a:solidFill>
                                <a:schemeClr val="tx1"/>
                              </a:solidFill>
                              <a:latin typeface="Cambria Math"/>
                              <a:ea typeface="Cambria Math" panose="02040503050406030204" pitchFamily="18" charset="0"/>
                            </a:rPr>
                          </m:ctrlPr>
                        </m:eqArrPr>
                        <m:e>
                          <m:nary>
                            <m:naryPr>
                              <m:limLoc m:val="undOvr"/>
                              <m:ctrlPr>
                                <a:rPr lang="en-US" i="1">
                                  <a:solidFill>
                                    <a:schemeClr val="tx1"/>
                                  </a:solidFill>
                                  <a:latin typeface="Cambria Math"/>
                                  <a:ea typeface="Cambria Math" panose="02040503050406030204" pitchFamily="18" charset="0"/>
                                </a:rPr>
                              </m:ctrlPr>
                            </m:naryPr>
                            <m:sub>
                              <m:r>
                                <m:rPr>
                                  <m:sty m:val="p"/>
                                </m:rPr>
                                <a:rPr lang="en-US">
                                  <a:solidFill>
                                    <a:schemeClr val="tx1"/>
                                  </a:solidFill>
                                  <a:latin typeface="Cambria Math" panose="02040503050406030204" pitchFamily="18" charset="0"/>
                                  <a:ea typeface="Cambria Math" panose="02040503050406030204" pitchFamily="18" charset="0"/>
                                </a:rPr>
                                <m:t>Ω</m:t>
                              </m:r>
                            </m:sub>
                            <m:sup/>
                            <m:e>
                              <m:sSub>
                                <m:sSubPr>
                                  <m:ctrlPr>
                                    <a:rPr lang="en-US" b="1" i="1">
                                      <a:solidFill>
                                        <a:schemeClr val="tx1"/>
                                      </a:solidFill>
                                      <a:latin typeface="Cambria Math"/>
                                      <a:ea typeface="Cambria Math" panose="02040503050406030204" pitchFamily="18" charset="0"/>
                                    </a:rPr>
                                  </m:ctrlPr>
                                </m:sSubPr>
                                <m:e>
                                  <m:r>
                                    <a:rPr lang="en-US" b="1" i="1">
                                      <a:solidFill>
                                        <a:schemeClr val="tx1"/>
                                      </a:solidFill>
                                      <a:latin typeface="Cambria Math" panose="02040503050406030204" pitchFamily="18" charset="0"/>
                                      <a:ea typeface="Cambria Math" panose="02040503050406030204" pitchFamily="18" charset="0"/>
                                    </a:rPr>
                                    <m:t>𝒖</m:t>
                                  </m:r>
                                </m:e>
                                <m:sub>
                                  <m:r>
                                    <a:rPr lang="en-US" i="1">
                                      <a:solidFill>
                                        <a:schemeClr val="tx1"/>
                                      </a:solidFill>
                                      <a:latin typeface="Cambria Math" panose="02040503050406030204" pitchFamily="18" charset="0"/>
                                      <a:ea typeface="Cambria Math" panose="02040503050406030204" pitchFamily="18" charset="0"/>
                                    </a:rPr>
                                    <m:t>𝑡</m:t>
                                  </m:r>
                                </m:sub>
                              </m:sSub>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𝑣</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𝜈</m:t>
                              </m:r>
                              <m:r>
                                <a:rPr lang="en-US">
                                  <a:solidFill>
                                    <a:schemeClr val="tx1"/>
                                  </a:solidFill>
                                  <a:latin typeface="Cambria Math" panose="02040503050406030204" pitchFamily="18" charset="0"/>
                                  <a:ea typeface="Cambria Math" panose="02040503050406030204" pitchFamily="18" charset="0"/>
                                </a:rPr>
                                <m:t>∆</m:t>
                              </m:r>
                              <m:r>
                                <a:rPr lang="en-US" b="1" i="1">
                                  <a:solidFill>
                                    <a:schemeClr val="tx1"/>
                                  </a:solidFill>
                                  <a:latin typeface="Cambria Math" panose="02040503050406030204" pitchFamily="18" charset="0"/>
                                  <a:ea typeface="Cambria Math" panose="02040503050406030204" pitchFamily="18" charset="0"/>
                                </a:rPr>
                                <m:t>𝒖</m:t>
                              </m:r>
                              <m:r>
                                <a:rPr lang="en-US" b="1"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𝑣</m:t>
                              </m:r>
                              <m:r>
                                <a:rPr lang="en-US" b="1" i="1">
                                  <a:solidFill>
                                    <a:schemeClr val="tx1"/>
                                  </a:solidFill>
                                  <a:latin typeface="Cambria Math" panose="02040503050406030204" pitchFamily="18" charset="0"/>
                                  <a:ea typeface="Cambria Math" panose="02040503050406030204" pitchFamily="18" charset="0"/>
                                </a:rPr>
                                <m:t>+</m:t>
                              </m:r>
                              <m:d>
                                <m:dPr>
                                  <m:ctrlPr>
                                    <a:rPr lang="en-US" b="1" i="1">
                                      <a:solidFill>
                                        <a:schemeClr val="tx1"/>
                                      </a:solidFill>
                                      <a:latin typeface="Cambria Math"/>
                                      <a:ea typeface="Cambria Math" panose="02040503050406030204" pitchFamily="18" charset="0"/>
                                    </a:rPr>
                                  </m:ctrlPr>
                                </m:dPr>
                                <m:e>
                                  <m:r>
                                    <a:rPr lang="en-US" b="1" i="1">
                                      <a:solidFill>
                                        <a:schemeClr val="tx1"/>
                                      </a:solidFill>
                                      <a:latin typeface="Cambria Math" panose="02040503050406030204" pitchFamily="18" charset="0"/>
                                      <a:ea typeface="Cambria Math" panose="02040503050406030204" pitchFamily="18" charset="0"/>
                                    </a:rPr>
                                    <m:t>𝒖</m:t>
                                  </m:r>
                                  <m:r>
                                    <a:rPr lang="en-US" b="1" i="1">
                                      <a:solidFill>
                                        <a:schemeClr val="tx1"/>
                                      </a:solidFill>
                                      <a:latin typeface="Cambria Math" panose="02040503050406030204" pitchFamily="18" charset="0"/>
                                      <a:ea typeface="Cambria Math" panose="02040503050406030204" pitchFamily="18" charset="0"/>
                                    </a:rPr>
                                    <m:t>∙</m:t>
                                  </m:r>
                                  <m:r>
                                    <a:rPr lang="en-US">
                                      <a:solidFill>
                                        <a:schemeClr val="tx1"/>
                                      </a:solidFill>
                                      <a:latin typeface="Cambria Math" panose="02040503050406030204" pitchFamily="18" charset="0"/>
                                      <a:ea typeface="Cambria Math" panose="02040503050406030204" pitchFamily="18" charset="0"/>
                                    </a:rPr>
                                    <m:t>𝛻</m:t>
                                  </m:r>
                                </m:e>
                              </m:d>
                              <m:r>
                                <a:rPr lang="en-US" b="1" i="1">
                                  <a:solidFill>
                                    <a:schemeClr val="tx1"/>
                                  </a:solidFill>
                                  <a:latin typeface="Cambria Math" panose="02040503050406030204" pitchFamily="18" charset="0"/>
                                  <a:ea typeface="Cambria Math" panose="02040503050406030204" pitchFamily="18" charset="0"/>
                                </a:rPr>
                                <m:t>𝒖</m:t>
                              </m:r>
                              <m:r>
                                <a:rPr lang="en-US" b="1"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𝑣</m:t>
                              </m:r>
                              <m:r>
                                <a:rPr lang="en-US" b="1" i="1">
                                  <a:solidFill>
                                    <a:schemeClr val="tx1"/>
                                  </a:solidFill>
                                  <a:latin typeface="Cambria Math" panose="02040503050406030204" pitchFamily="18" charset="0"/>
                                  <a:ea typeface="Cambria Math" panose="02040503050406030204" pitchFamily="18" charset="0"/>
                                </a:rPr>
                                <m:t>+</m:t>
                              </m:r>
                              <m:r>
                                <a:rPr lang="en-US">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𝑝</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𝑣</m:t>
                              </m:r>
                              <m:r>
                                <a:rPr lang="en-US" i="1">
                                  <a:solidFill>
                                    <a:schemeClr val="tx1"/>
                                  </a:solidFill>
                                  <a:latin typeface="Cambria Math" panose="02040503050406030204" pitchFamily="18" charset="0"/>
                                  <a:ea typeface="Cambria Math" panose="02040503050406030204" pitchFamily="18" charset="0"/>
                                </a:rPr>
                                <m:t>=</m:t>
                              </m:r>
                              <m:nary>
                                <m:naryPr>
                                  <m:limLoc m:val="undOvr"/>
                                  <m:ctrlPr>
                                    <a:rPr lang="en-US" i="1">
                                      <a:solidFill>
                                        <a:schemeClr val="tx1"/>
                                      </a:solidFill>
                                      <a:latin typeface="Cambria Math"/>
                                      <a:ea typeface="Cambria Math" panose="02040503050406030204" pitchFamily="18" charset="0"/>
                                    </a:rPr>
                                  </m:ctrlPr>
                                </m:naryPr>
                                <m:sub>
                                  <m:r>
                                    <m:rPr>
                                      <m:sty m:val="p"/>
                                    </m:rPr>
                                    <a:rPr lang="en-US">
                                      <a:solidFill>
                                        <a:schemeClr val="tx1"/>
                                      </a:solidFill>
                                      <a:latin typeface="Cambria Math" panose="02040503050406030204" pitchFamily="18" charset="0"/>
                                      <a:ea typeface="Cambria Math" panose="02040503050406030204" pitchFamily="18" charset="0"/>
                                    </a:rPr>
                                    <m:t>Ω</m:t>
                                  </m:r>
                                </m:sub>
                                <m:sup/>
                                <m:e>
                                  <m:r>
                                    <a:rPr lang="en-US" i="1">
                                      <a:solidFill>
                                        <a:schemeClr val="tx1"/>
                                      </a:solidFill>
                                      <a:latin typeface="Cambria Math" panose="02040503050406030204" pitchFamily="18" charset="0"/>
                                      <a:ea typeface="Cambria Math" panose="02040503050406030204" pitchFamily="18" charset="0"/>
                                    </a:rPr>
                                    <m:t>𝑓</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𝑣</m:t>
                                  </m:r>
                                </m:e>
                              </m:nary>
                              <m:r>
                                <a:rPr lang="en-US" i="1">
                                  <a:solidFill>
                                    <a:schemeClr val="tx1"/>
                                  </a:solidFill>
                                  <a:latin typeface="Cambria Math" panose="02040503050406030204" pitchFamily="18" charset="0"/>
                                  <a:ea typeface="Cambria Math" panose="02040503050406030204" pitchFamily="18" charset="0"/>
                                </a:rPr>
                                <m:t> </m:t>
                              </m:r>
                            </m:e>
                          </m:nary>
                        </m:e>
                        <m:e>
                          <m:r>
                            <a:rPr lang="en-US" i="1">
                              <a:solidFill>
                                <a:schemeClr val="tx1"/>
                              </a:solidFill>
                              <a:latin typeface="Cambria Math" panose="02040503050406030204" pitchFamily="18" charset="0"/>
                              <a:ea typeface="Cambria Math" panose="02040503050406030204" pitchFamily="18" charset="0"/>
                            </a:rPr>
                            <m:t> </m:t>
                          </m:r>
                          <m:nary>
                            <m:naryPr>
                              <m:limLoc m:val="undOvr"/>
                              <m:ctrlPr>
                                <a:rPr lang="en-US" i="1">
                                  <a:solidFill>
                                    <a:schemeClr val="tx1"/>
                                  </a:solidFill>
                                  <a:latin typeface="Cambria Math"/>
                                  <a:ea typeface="Cambria Math" panose="02040503050406030204" pitchFamily="18" charset="0"/>
                                </a:rPr>
                              </m:ctrlPr>
                            </m:naryPr>
                            <m:sub>
                              <m:r>
                                <m:rPr>
                                  <m:sty m:val="p"/>
                                </m:rPr>
                                <a:rPr lang="en-US">
                                  <a:solidFill>
                                    <a:schemeClr val="tx1"/>
                                  </a:solidFill>
                                  <a:latin typeface="Cambria Math" panose="02040503050406030204" pitchFamily="18" charset="0"/>
                                  <a:ea typeface="Cambria Math" panose="02040503050406030204" pitchFamily="18" charset="0"/>
                                </a:rPr>
                                <m:t>Ω</m:t>
                              </m:r>
                            </m:sub>
                            <m:sup/>
                            <m:e>
                              <m:r>
                                <a:rPr lang="en-US">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m:t>
                              </m:r>
                              <m:r>
                                <a:rPr lang="en-US" b="1" i="1">
                                  <a:solidFill>
                                    <a:schemeClr val="tx1"/>
                                  </a:solidFill>
                                  <a:latin typeface="Cambria Math" panose="02040503050406030204" pitchFamily="18" charset="0"/>
                                  <a:ea typeface="Cambria Math" panose="02040503050406030204" pitchFamily="18" charset="0"/>
                                </a:rPr>
                                <m:t>𝒖</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𝑞</m:t>
                              </m:r>
                            </m:e>
                          </m:nary>
                          <m:r>
                            <a:rPr lang="en-US" i="1">
                              <a:solidFill>
                                <a:schemeClr val="tx1"/>
                              </a:solidFill>
                              <a:latin typeface="Cambria Math" panose="02040503050406030204" pitchFamily="18" charset="0"/>
                              <a:ea typeface="Cambria Math" panose="02040503050406030204" pitchFamily="18" charset="0"/>
                            </a:rPr>
                            <m:t>&amp;= 0</m:t>
                          </m:r>
                        </m:e>
                      </m:eqArr>
                    </m:oMath>
                  </m:oMathPara>
                </a14:m>
                <a:endParaRPr lang="en-US" dirty="0">
                  <a:latin typeface="Cambria Math" panose="02040503050406030204" pitchFamily="18" charset="0"/>
                  <a:ea typeface="Cambria Math" panose="02040503050406030204" pitchFamily="18" charset="0"/>
                </a:endParaRPr>
              </a:p>
              <a:p>
                <a:endParaRPr lang="en-US" dirty="0"/>
              </a:p>
            </p:txBody>
          </p:sp>
        </mc:Choice>
        <mc:Fallback>
          <p:sp>
            <p:nvSpPr>
              <p:cNvPr id="25" name="Text Placeholder 24"/>
              <p:cNvSpPr>
                <a:spLocks noGrp="1" noRot="1" noChangeAspect="1" noMove="1" noResize="1" noEditPoints="1" noAdjustHandles="1" noChangeArrowheads="1" noChangeShapeType="1" noTextEdit="1"/>
              </p:cNvSpPr>
              <p:nvPr>
                <p:ph type="body" sz="quarter" idx="121"/>
              </p:nvPr>
            </p:nvSpPr>
            <p:spPr>
              <a:xfrm>
                <a:off x="11579232" y="12386751"/>
                <a:ext cx="10056809" cy="3361411"/>
              </a:xfr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 Placeholder 25"/>
              <p:cNvSpPr>
                <a:spLocks noGrp="1"/>
              </p:cNvSpPr>
              <p:nvPr>
                <p:ph type="body" sz="quarter" idx="122"/>
              </p:nvPr>
            </p:nvSpPr>
            <p:spPr>
              <a:xfrm>
                <a:off x="11579230" y="16104367"/>
                <a:ext cx="10056811" cy="3001569"/>
              </a:xfrm>
            </p:spPr>
            <p:txBody>
              <a:bodyPr/>
              <a:lstStyle/>
              <a:p>
                <a:pPr algn="ctr"/>
                <a14:m>
                  <m:oMath xmlns:m="http://schemas.openxmlformats.org/officeDocument/2006/math">
                    <m:d>
                      <m:dPr>
                        <m:ctrlPr>
                          <a:rPr lang="en-US" i="1" smtClean="0">
                            <a:solidFill>
                              <a:schemeClr val="tx1"/>
                            </a:solidFill>
                            <a:latin typeface="Cambria Math"/>
                            <a:ea typeface="Cambria Math" panose="02040503050406030204" pitchFamily="18" charset="0"/>
                          </a:rPr>
                        </m:ctrlPr>
                      </m:dPr>
                      <m:e>
                        <m:sSub>
                          <m:sSubPr>
                            <m:ctrlPr>
                              <a:rPr lang="en-US" i="1">
                                <a:solidFill>
                                  <a:schemeClr val="tx1"/>
                                </a:solidFill>
                                <a:latin typeface="Cambria Math"/>
                                <a:ea typeface="Cambria Math" panose="02040503050406030204" pitchFamily="18" charset="0"/>
                              </a:rPr>
                            </m:ctrlPr>
                          </m:sSubPr>
                          <m:e>
                            <m:r>
                              <a:rPr lang="en-US" b="1" i="1">
                                <a:solidFill>
                                  <a:schemeClr val="tx1"/>
                                </a:solidFill>
                                <a:latin typeface="Cambria Math" panose="02040503050406030204" pitchFamily="18" charset="0"/>
                                <a:ea typeface="Cambria Math" panose="02040503050406030204" pitchFamily="18" charset="0"/>
                              </a:rPr>
                              <m:t>𝒖</m:t>
                            </m:r>
                          </m:e>
                          <m:sub>
                            <m:r>
                              <a:rPr lang="en-US" i="1">
                                <a:solidFill>
                                  <a:schemeClr val="tx1"/>
                                </a:solidFill>
                                <a:latin typeface="Cambria Math" panose="02040503050406030204" pitchFamily="18" charset="0"/>
                                <a:ea typeface="Cambria Math" panose="02040503050406030204" pitchFamily="18" charset="0"/>
                              </a:rPr>
                              <m:t>𝑡</m:t>
                            </m:r>
                          </m:sub>
                        </m:sSub>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𝑣</m:t>
                        </m:r>
                      </m:e>
                    </m:d>
                    <m:r>
                      <a:rPr lang="en-US" i="1">
                        <a:solidFill>
                          <a:schemeClr val="tx1"/>
                        </a:solidFill>
                        <a:latin typeface="Cambria Math" panose="02040503050406030204" pitchFamily="18" charset="0"/>
                        <a:ea typeface="Cambria Math" panose="02040503050406030204" pitchFamily="18" charset="0"/>
                      </a:rPr>
                      <m:t>+</m:t>
                    </m:r>
                    <m:d>
                      <m:dPr>
                        <m:ctrlPr>
                          <a:rPr lang="en-US" i="1">
                            <a:solidFill>
                              <a:schemeClr val="tx1"/>
                            </a:solidFill>
                            <a:latin typeface="Cambria Math"/>
                            <a:ea typeface="Cambria Math" panose="02040503050406030204" pitchFamily="18" charset="0"/>
                          </a:rPr>
                        </m:ctrlPr>
                      </m:dPr>
                      <m:e>
                        <m:r>
                          <a:rPr lang="en-US" b="1" i="1">
                            <a:solidFill>
                              <a:schemeClr val="tx1"/>
                            </a:solidFill>
                            <a:latin typeface="Cambria Math" panose="02040503050406030204" pitchFamily="18" charset="0"/>
                            <a:ea typeface="Cambria Math" panose="02040503050406030204" pitchFamily="18" charset="0"/>
                          </a:rPr>
                          <m:t>𝒖</m:t>
                        </m:r>
                        <m:r>
                          <a:rPr lang="en-US" b="1"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m:t>
                        </m:r>
                        <m:r>
                          <a:rPr lang="en-US" b="1" i="1">
                            <a:solidFill>
                              <a:schemeClr val="tx1"/>
                            </a:solidFill>
                            <a:latin typeface="Cambria Math" panose="02040503050406030204" pitchFamily="18" charset="0"/>
                            <a:ea typeface="Cambria Math" panose="02040503050406030204" pitchFamily="18" charset="0"/>
                          </a:rPr>
                          <m:t>𝒖</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𝑣</m:t>
                        </m:r>
                      </m:e>
                    </m:d>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𝜈</m:t>
                    </m:r>
                    <m:d>
                      <m:dPr>
                        <m:ctrlPr>
                          <a:rPr lang="en-US" i="1">
                            <a:solidFill>
                              <a:schemeClr val="tx1"/>
                            </a:solidFill>
                            <a:latin typeface="Cambria Math"/>
                            <a:ea typeface="Cambria Math" panose="02040503050406030204" pitchFamily="18" charset="0"/>
                          </a:rPr>
                        </m:ctrlPr>
                      </m:dPr>
                      <m:e>
                        <m:r>
                          <a:rPr lang="en-US">
                            <a:solidFill>
                              <a:schemeClr val="tx1"/>
                            </a:solidFill>
                            <a:latin typeface="Cambria Math" panose="02040503050406030204" pitchFamily="18" charset="0"/>
                            <a:ea typeface="Cambria Math" panose="02040503050406030204" pitchFamily="18" charset="0"/>
                          </a:rPr>
                          <m:t>𝛻</m:t>
                        </m:r>
                        <m:r>
                          <a:rPr lang="en-US" b="1" i="1">
                            <a:solidFill>
                              <a:schemeClr val="tx1"/>
                            </a:solidFill>
                            <a:latin typeface="Cambria Math" panose="02040503050406030204" pitchFamily="18" charset="0"/>
                            <a:ea typeface="Cambria Math" panose="02040503050406030204" pitchFamily="18" charset="0"/>
                          </a:rPr>
                          <m:t>𝒖</m:t>
                        </m:r>
                        <m:r>
                          <a:rPr lang="en-US" i="1">
                            <a:solidFill>
                              <a:schemeClr val="tx1"/>
                            </a:solidFill>
                            <a:latin typeface="Cambria Math" panose="02040503050406030204" pitchFamily="18" charset="0"/>
                            <a:ea typeface="Cambria Math" panose="02040503050406030204" pitchFamily="18" charset="0"/>
                          </a:rPr>
                          <m:t>,</m:t>
                        </m:r>
                        <m:r>
                          <a:rPr lang="en-US">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𝑣</m:t>
                        </m:r>
                      </m:e>
                    </m:d>
                    <m:r>
                      <a:rPr lang="en-US" i="1">
                        <a:solidFill>
                          <a:schemeClr val="tx1"/>
                        </a:solidFill>
                        <a:latin typeface="Cambria Math" panose="02040503050406030204" pitchFamily="18" charset="0"/>
                        <a:ea typeface="Cambria Math" panose="02040503050406030204" pitchFamily="18" charset="0"/>
                      </a:rPr>
                      <m:t>−</m:t>
                    </m:r>
                    <m:d>
                      <m:dPr>
                        <m:ctrlPr>
                          <a:rPr lang="en-US" i="1">
                            <a:solidFill>
                              <a:schemeClr val="tx1"/>
                            </a:solidFill>
                            <a:latin typeface="Cambria Math"/>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𝑝</m:t>
                        </m:r>
                        <m:r>
                          <a:rPr lang="en-US" i="1">
                            <a:solidFill>
                              <a:schemeClr val="tx1"/>
                            </a:solidFill>
                            <a:latin typeface="Cambria Math" panose="02040503050406030204" pitchFamily="18" charset="0"/>
                            <a:ea typeface="Cambria Math" panose="02040503050406030204" pitchFamily="18" charset="0"/>
                          </a:rPr>
                          <m:t>,</m:t>
                        </m:r>
                        <m:r>
                          <a:rPr lang="en-US">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𝑣</m:t>
                        </m:r>
                      </m:e>
                    </m:d>
                    <m:r>
                      <a:rPr lang="en-US" i="1">
                        <a:solidFill>
                          <a:schemeClr val="tx1"/>
                        </a:solidFill>
                        <a:latin typeface="Cambria Math" panose="02040503050406030204" pitchFamily="18" charset="0"/>
                        <a:ea typeface="Cambria Math" panose="02040503050406030204" pitchFamily="18" charset="0"/>
                      </a:rPr>
                      <m:t>=</m:t>
                    </m:r>
                    <m:d>
                      <m:dPr>
                        <m:ctrlPr>
                          <a:rPr lang="en-US" i="1">
                            <a:solidFill>
                              <a:schemeClr val="tx1"/>
                            </a:solidFill>
                            <a:latin typeface="Cambria Math"/>
                            <a:ea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𝑓</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𝑣</m:t>
                        </m:r>
                      </m:e>
                    </m:d>
                    <m:r>
                      <a:rPr lang="en-US" i="1">
                        <a:solidFill>
                          <a:schemeClr val="tx1"/>
                        </a:solidFill>
                        <a:latin typeface="Cambria Math" panose="02040503050406030204" pitchFamily="18" charset="0"/>
                        <a:ea typeface="Cambria Math" panose="02040503050406030204" pitchFamily="18" charset="0"/>
                      </a:rPr>
                      <m:t>;  ∀</m:t>
                    </m:r>
                    <m:r>
                      <a:rPr lang="en-US" i="1">
                        <a:solidFill>
                          <a:schemeClr val="tx1"/>
                        </a:solidFill>
                        <a:latin typeface="Cambria Math" panose="02040503050406030204" pitchFamily="18" charset="0"/>
                        <a:ea typeface="Cambria Math" panose="02040503050406030204" pitchFamily="18" charset="0"/>
                      </a:rPr>
                      <m:t>𝑣</m:t>
                    </m:r>
                    <m:r>
                      <a:rPr lang="en-US" b="0" i="1" smtClean="0">
                        <a:solidFill>
                          <a:schemeClr val="tx1"/>
                        </a:solidFill>
                        <a:latin typeface="Cambria Math"/>
                        <a:ea typeface="Cambria Math" panose="02040503050406030204" pitchFamily="18" charset="0"/>
                      </a:rPr>
                      <m:t>∈</m:t>
                    </m:r>
                    <m:r>
                      <a:rPr lang="en-US" b="1" i="1" smtClean="0">
                        <a:solidFill>
                          <a:schemeClr val="tx1"/>
                        </a:solidFill>
                        <a:latin typeface="Cambria Math"/>
                        <a:ea typeface="Cambria Math" panose="02040503050406030204" pitchFamily="18" charset="0"/>
                      </a:rPr>
                      <m:t>𝑿</m:t>
                    </m:r>
                  </m:oMath>
                </a14:m>
                <a:r>
                  <a:rPr lang="en-US" dirty="0" smtClean="0">
                    <a:solidFill>
                      <a:schemeClr val="tx1"/>
                    </a:solidFill>
                    <a:latin typeface="Cambria Math" panose="02040503050406030204" pitchFamily="18" charset="0"/>
                    <a:ea typeface="Cambria Math" panose="02040503050406030204" pitchFamily="18" charset="0"/>
                  </a:rPr>
                  <a:t>,</a:t>
                </a:r>
                <a:endParaRPr lang="en-US" dirty="0">
                  <a:solidFill>
                    <a:schemeClr val="tx1"/>
                  </a:solidFill>
                  <a:latin typeface="Cambria Math" panose="02040503050406030204" pitchFamily="18" charset="0"/>
                  <a:ea typeface="Cambria Math" panose="02040503050406030204" pitchFamily="18" charset="0"/>
                </a:endParaRPr>
              </a:p>
              <a:p>
                <a:pPr algn="ctr"/>
                <a:r>
                  <a:rPr lang="en-US" dirty="0">
                    <a:solidFill>
                      <a:schemeClr val="tx1"/>
                    </a:solidFill>
                    <a:latin typeface="Cambria Math" panose="02040503050406030204" pitchFamily="18" charset="0"/>
                    <a:ea typeface="Cambria Math" panose="02040503050406030204" pitchFamily="18" charset="0"/>
                  </a:rPr>
                  <a:t/>
                </a:r>
                <a:br>
                  <a:rPr lang="en-US" dirty="0">
                    <a:solidFill>
                      <a:schemeClr val="tx1"/>
                    </a:solidFill>
                    <a:latin typeface="Cambria Math" panose="02040503050406030204" pitchFamily="18" charset="0"/>
                    <a:ea typeface="Cambria Math" panose="02040503050406030204" pitchFamily="18" charset="0"/>
                  </a:rPr>
                </a:br>
                <a14:m>
                  <m:oMathPara xmlns:m="http://schemas.openxmlformats.org/officeDocument/2006/math">
                    <m:oMathParaPr>
                      <m:jc m:val="center"/>
                    </m:oMathParaPr>
                    <m:oMath xmlns:m="http://schemas.openxmlformats.org/officeDocument/2006/math">
                      <m:d>
                        <m:dPr>
                          <m:ctrlPr>
                            <a:rPr lang="en-US" i="1">
                              <a:solidFill>
                                <a:schemeClr val="tx1"/>
                              </a:solidFill>
                              <a:latin typeface="Cambria Math"/>
                              <a:ea typeface="Cambria Math" panose="02040503050406030204" pitchFamily="18" charset="0"/>
                            </a:rPr>
                          </m:ctrlPr>
                        </m:dPr>
                        <m:e>
                          <m:r>
                            <a:rPr lang="en-US">
                              <a:solidFill>
                                <a:schemeClr val="tx1"/>
                              </a:solidFill>
                              <a:latin typeface="Cambria Math" panose="02040503050406030204" pitchFamily="18" charset="0"/>
                              <a:ea typeface="Cambria Math" panose="02040503050406030204" pitchFamily="18" charset="0"/>
                            </a:rPr>
                            <m:t>𝛻</m:t>
                          </m:r>
                          <m:r>
                            <a:rPr lang="en-US" b="1" i="1">
                              <a:solidFill>
                                <a:schemeClr val="tx1"/>
                              </a:solidFill>
                              <a:latin typeface="Cambria Math" panose="02040503050406030204" pitchFamily="18" charset="0"/>
                              <a:ea typeface="Cambria Math" panose="02040503050406030204" pitchFamily="18" charset="0"/>
                            </a:rPr>
                            <m:t>𝒖</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𝑞</m:t>
                          </m:r>
                        </m:e>
                      </m:d>
                      <m:r>
                        <a:rPr lang="en-US" i="1">
                          <a:solidFill>
                            <a:schemeClr val="tx1"/>
                          </a:solidFill>
                          <a:latin typeface="Cambria Math" panose="02040503050406030204" pitchFamily="18" charset="0"/>
                          <a:ea typeface="Cambria Math" panose="02040503050406030204" pitchFamily="18" charset="0"/>
                        </a:rPr>
                        <m:t>=0;  ∀</m:t>
                      </m:r>
                      <m:r>
                        <a:rPr lang="en-US" i="1">
                          <a:solidFill>
                            <a:schemeClr val="tx1"/>
                          </a:solidFill>
                          <a:latin typeface="Cambria Math" panose="02040503050406030204" pitchFamily="18" charset="0"/>
                          <a:ea typeface="Cambria Math" panose="02040503050406030204" pitchFamily="18" charset="0"/>
                        </a:rPr>
                        <m:t>𝑞</m:t>
                      </m:r>
                      <m:r>
                        <a:rPr lang="en-US" b="0" i="1" smtClean="0">
                          <a:solidFill>
                            <a:schemeClr val="tx1"/>
                          </a:solidFill>
                          <a:latin typeface="Cambria Math"/>
                          <a:ea typeface="Cambria Math" panose="02040503050406030204" pitchFamily="18" charset="0"/>
                        </a:rPr>
                        <m:t>∈</m:t>
                      </m:r>
                      <m:r>
                        <a:rPr lang="en-US" b="0" i="1" smtClean="0">
                          <a:solidFill>
                            <a:schemeClr val="tx1"/>
                          </a:solidFill>
                          <a:latin typeface="Cambria Math"/>
                          <a:ea typeface="Cambria Math" panose="02040503050406030204" pitchFamily="18" charset="0"/>
                        </a:rPr>
                        <m:t>𝑄</m:t>
                      </m:r>
                      <m:r>
                        <a:rPr lang="en-US" b="0" i="0" smtClean="0">
                          <a:solidFill>
                            <a:schemeClr val="tx1"/>
                          </a:solidFill>
                          <a:latin typeface="Cambria Math"/>
                          <a:ea typeface="Cambria Math" panose="02040503050406030204" pitchFamily="18" charset="0"/>
                        </a:rPr>
                        <m:t>,</m:t>
                      </m:r>
                    </m:oMath>
                  </m:oMathPara>
                </a14:m>
                <a:endParaRPr lang="en-US" dirty="0" smtClean="0">
                  <a:solidFill>
                    <a:schemeClr val="tx1"/>
                  </a:solidFill>
                  <a:latin typeface="Cambria Math" panose="02040503050406030204" pitchFamily="18" charset="0"/>
                  <a:ea typeface="Cambria Math" panose="02040503050406030204" pitchFamily="18" charset="0"/>
                </a:endParaRPr>
              </a:p>
              <a:p>
                <a:pPr algn="ctr"/>
                <a:r>
                  <a:rPr lang="en-US" dirty="0" smtClean="0">
                    <a:solidFill>
                      <a:schemeClr val="tx1"/>
                    </a:solidFill>
                    <a:latin typeface="Cambria Math" panose="02040503050406030204" pitchFamily="18" charset="0"/>
                    <a:ea typeface="Cambria Math" panose="02040503050406030204" pitchFamily="18" charset="0"/>
                  </a:rPr>
                  <a:t>where </a:t>
                </a:r>
                <a:r>
                  <a:rPr lang="en-US" b="1" dirty="0" smtClean="0">
                    <a:solidFill>
                      <a:schemeClr val="tx1"/>
                    </a:solidFill>
                    <a:latin typeface="Cambria Math" panose="02040503050406030204" pitchFamily="18" charset="0"/>
                    <a:ea typeface="Cambria Math" panose="02040503050406030204" pitchFamily="18" charset="0"/>
                  </a:rPr>
                  <a:t>X</a:t>
                </a:r>
                <a:r>
                  <a:rPr lang="en-US" dirty="0" smtClean="0">
                    <a:solidFill>
                      <a:schemeClr val="tx1"/>
                    </a:solidFill>
                    <a:latin typeface="Cambria Math" panose="02040503050406030204" pitchFamily="18" charset="0"/>
                    <a:ea typeface="Cambria Math" panose="02040503050406030204" pitchFamily="18" charset="0"/>
                  </a:rPr>
                  <a:t> and Q are the corresponding velocity and pressure spaces, respectively.</a:t>
                </a:r>
                <a:endParaRPr lang="en-US" dirty="0">
                  <a:solidFill>
                    <a:schemeClr val="tx1"/>
                  </a:solidFill>
                  <a:latin typeface="Cambria Math" panose="02040503050406030204" pitchFamily="18" charset="0"/>
                  <a:ea typeface="Cambria Math" panose="02040503050406030204" pitchFamily="18" charset="0"/>
                </a:endParaRPr>
              </a:p>
              <a:p>
                <a:endParaRPr lang="en-US" dirty="0"/>
              </a:p>
            </p:txBody>
          </p:sp>
        </mc:Choice>
        <mc:Fallback>
          <p:sp>
            <p:nvSpPr>
              <p:cNvPr id="26" name="Text Placeholder 25"/>
              <p:cNvSpPr>
                <a:spLocks noGrp="1" noRot="1" noChangeAspect="1" noMove="1" noResize="1" noEditPoints="1" noAdjustHandles="1" noChangeArrowheads="1" noChangeShapeType="1" noTextEdit="1"/>
              </p:cNvSpPr>
              <p:nvPr>
                <p:ph type="body" sz="quarter" idx="122"/>
              </p:nvPr>
            </p:nvSpPr>
            <p:spPr>
              <a:xfrm>
                <a:off x="11579230" y="16104367"/>
                <a:ext cx="10056811" cy="3001569"/>
              </a:xfr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 Placeholder 26"/>
              <p:cNvSpPr>
                <a:spLocks noGrp="1"/>
              </p:cNvSpPr>
              <p:nvPr>
                <p:ph type="body" sz="quarter" idx="123"/>
              </p:nvPr>
            </p:nvSpPr>
            <p:spPr>
              <a:xfrm>
                <a:off x="11587169" y="26035227"/>
                <a:ext cx="10056811" cy="3644181"/>
              </a:xfrm>
            </p:spPr>
            <p:txBody>
              <a:bodyPr/>
              <a:lstStyle/>
              <a:p>
                <a:pPr algn="r"/>
                <a14:m>
                  <m:oMathPara xmlns:m="http://schemas.openxmlformats.org/officeDocument/2006/math">
                    <m:oMathParaPr>
                      <m:jc m:val="center"/>
                    </m:oMathParaPr>
                    <m:oMath xmlns:m="http://schemas.openxmlformats.org/officeDocument/2006/math">
                      <m:d>
                        <m:dPr>
                          <m:ctrlPr>
                            <a:rPr lang="en-US" i="1" smtClean="0">
                              <a:solidFill>
                                <a:schemeClr val="tx1"/>
                              </a:solidFill>
                              <a:latin typeface="Cambria Math"/>
                              <a:ea typeface="Cambria Math" panose="02040503050406030204" pitchFamily="18" charset="0"/>
                            </a:rPr>
                          </m:ctrlPr>
                        </m:dPr>
                        <m:e>
                          <m:f>
                            <m:fPr>
                              <m:ctrlPr>
                                <a:rPr lang="en-US" i="1">
                                  <a:solidFill>
                                    <a:schemeClr val="tx1"/>
                                  </a:solidFill>
                                  <a:latin typeface="Cambria Math"/>
                                  <a:ea typeface="Cambria Math" panose="02040503050406030204" pitchFamily="18" charset="0"/>
                                </a:rPr>
                              </m:ctrlPr>
                            </m:fPr>
                            <m:num>
                              <m:sSubSup>
                                <m:sSubSupPr>
                                  <m:ctrlPr>
                                    <a:rPr lang="en-US" i="1">
                                      <a:solidFill>
                                        <a:schemeClr val="tx1"/>
                                      </a:solidFill>
                                      <a:latin typeface="Cambria Math"/>
                                      <a:ea typeface="Cambria Math" panose="02040503050406030204" pitchFamily="18" charset="0"/>
                                    </a:rPr>
                                  </m:ctrlPr>
                                </m:sSubSupPr>
                                <m:e>
                                  <m:r>
                                    <a:rPr lang="en-US" b="1" i="1">
                                      <a:solidFill>
                                        <a:schemeClr val="tx1"/>
                                      </a:solidFill>
                                      <a:latin typeface="Cambria Math" panose="02040503050406030204" pitchFamily="18" charset="0"/>
                                      <a:ea typeface="Cambria Math" panose="02040503050406030204" pitchFamily="18" charset="0"/>
                                    </a:rPr>
                                    <m:t>𝒖</m:t>
                                  </m:r>
                                </m:e>
                                <m:sub>
                                  <m:r>
                                    <a:rPr lang="en-US" i="1">
                                      <a:solidFill>
                                        <a:schemeClr val="tx1"/>
                                      </a:solidFill>
                                      <a:latin typeface="Cambria Math" panose="02040503050406030204" pitchFamily="18" charset="0"/>
                                      <a:ea typeface="Cambria Math" panose="02040503050406030204" pitchFamily="18" charset="0"/>
                                    </a:rPr>
                                    <m:t>h</m:t>
                                  </m:r>
                                </m:sub>
                                <m:sup>
                                  <m:r>
                                    <a:rPr lang="en-US" i="1">
                                      <a:solidFill>
                                        <a:schemeClr val="tx1"/>
                                      </a:solidFill>
                                      <a:latin typeface="Cambria Math" panose="02040503050406030204" pitchFamily="18" charset="0"/>
                                      <a:ea typeface="Cambria Math" panose="02040503050406030204" pitchFamily="18" charset="0"/>
                                    </a:rPr>
                                    <m:t>𝑛</m:t>
                                  </m:r>
                                  <m:r>
                                    <a:rPr lang="en-US" i="1">
                                      <a:solidFill>
                                        <a:schemeClr val="tx1"/>
                                      </a:solidFill>
                                      <a:latin typeface="Cambria Math" panose="02040503050406030204" pitchFamily="18" charset="0"/>
                                      <a:ea typeface="Cambria Math" panose="02040503050406030204" pitchFamily="18" charset="0"/>
                                    </a:rPr>
                                    <m:t>+1</m:t>
                                  </m:r>
                                </m:sup>
                              </m:sSubSup>
                              <m:r>
                                <a:rPr lang="en-US" i="1">
                                  <a:solidFill>
                                    <a:schemeClr val="tx1"/>
                                  </a:solidFill>
                                  <a:latin typeface="Cambria Math" panose="02040503050406030204" pitchFamily="18" charset="0"/>
                                  <a:ea typeface="Cambria Math" panose="02040503050406030204" pitchFamily="18" charset="0"/>
                                </a:rPr>
                                <m:t>−</m:t>
                              </m:r>
                              <m:sSubSup>
                                <m:sSubSupPr>
                                  <m:ctrlPr>
                                    <a:rPr lang="en-US" i="1">
                                      <a:solidFill>
                                        <a:schemeClr val="tx1"/>
                                      </a:solidFill>
                                      <a:latin typeface="Cambria Math"/>
                                      <a:ea typeface="Cambria Math" panose="02040503050406030204" pitchFamily="18" charset="0"/>
                                    </a:rPr>
                                  </m:ctrlPr>
                                </m:sSubSupPr>
                                <m:e>
                                  <m:r>
                                    <a:rPr lang="en-US" b="1" i="1">
                                      <a:solidFill>
                                        <a:schemeClr val="tx1"/>
                                      </a:solidFill>
                                      <a:latin typeface="Cambria Math" panose="02040503050406030204" pitchFamily="18" charset="0"/>
                                      <a:ea typeface="Cambria Math" panose="02040503050406030204" pitchFamily="18" charset="0"/>
                                    </a:rPr>
                                    <m:t>𝒖</m:t>
                                  </m:r>
                                </m:e>
                                <m:sub>
                                  <m:r>
                                    <a:rPr lang="en-US" i="1">
                                      <a:solidFill>
                                        <a:schemeClr val="tx1"/>
                                      </a:solidFill>
                                      <a:latin typeface="Cambria Math" panose="02040503050406030204" pitchFamily="18" charset="0"/>
                                      <a:ea typeface="Cambria Math" panose="02040503050406030204" pitchFamily="18" charset="0"/>
                                    </a:rPr>
                                    <m:t>h</m:t>
                                  </m:r>
                                </m:sub>
                                <m:sup>
                                  <m:r>
                                    <a:rPr lang="en-US" i="1">
                                      <a:solidFill>
                                        <a:schemeClr val="tx1"/>
                                      </a:solidFill>
                                      <a:latin typeface="Cambria Math" panose="02040503050406030204" pitchFamily="18" charset="0"/>
                                      <a:ea typeface="Cambria Math" panose="02040503050406030204" pitchFamily="18" charset="0"/>
                                    </a:rPr>
                                    <m:t>𝑛</m:t>
                                  </m:r>
                                </m:sup>
                              </m:sSubSup>
                            </m:num>
                            <m:den>
                              <m:r>
                                <m:rPr>
                                  <m:sty m:val="p"/>
                                </m:rPr>
                                <a:rPr lang="en-US">
                                  <a:solidFill>
                                    <a:schemeClr val="tx1"/>
                                  </a:solidFill>
                                  <a:latin typeface="Cambria Math" panose="02040503050406030204" pitchFamily="18" charset="0"/>
                                  <a:ea typeface="Cambria Math" panose="02040503050406030204" pitchFamily="18" charset="0"/>
                                </a:rPr>
                                <m:t>Δ</m:t>
                              </m:r>
                              <m:r>
                                <a:rPr lang="en-US" i="1">
                                  <a:solidFill>
                                    <a:schemeClr val="tx1"/>
                                  </a:solidFill>
                                  <a:latin typeface="Cambria Math" panose="02040503050406030204" pitchFamily="18" charset="0"/>
                                  <a:ea typeface="Cambria Math" panose="02040503050406030204" pitchFamily="18" charset="0"/>
                                </a:rPr>
                                <m:t>𝑡</m:t>
                              </m:r>
                            </m:den>
                          </m:f>
                          <m:r>
                            <a:rPr lang="en-US" i="1">
                              <a:solidFill>
                                <a:schemeClr val="tx1"/>
                              </a:solidFill>
                              <a:latin typeface="Cambria Math" panose="02040503050406030204" pitchFamily="18" charset="0"/>
                              <a:ea typeface="Cambria Math" panose="02040503050406030204" pitchFamily="18" charset="0"/>
                            </a:rPr>
                            <m:t>, </m:t>
                          </m:r>
                          <m:sSub>
                            <m:sSubPr>
                              <m:ctrlPr>
                                <a:rPr lang="en-US" i="1">
                                  <a:solidFill>
                                    <a:schemeClr val="tx1"/>
                                  </a:solidFill>
                                  <a:latin typeface="Cambria Math"/>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𝑣</m:t>
                              </m:r>
                            </m:e>
                            <m:sub>
                              <m:r>
                                <a:rPr lang="en-US" i="1">
                                  <a:solidFill>
                                    <a:schemeClr val="tx1"/>
                                  </a:solidFill>
                                  <a:latin typeface="Cambria Math" panose="02040503050406030204" pitchFamily="18" charset="0"/>
                                  <a:ea typeface="Cambria Math" panose="02040503050406030204" pitchFamily="18" charset="0"/>
                                </a:rPr>
                                <m:t>h</m:t>
                              </m:r>
                            </m:sub>
                          </m:sSub>
                        </m:e>
                      </m:d>
                      <m:r>
                        <a:rPr lang="en-US" i="1">
                          <a:solidFill>
                            <a:schemeClr val="tx1"/>
                          </a:solidFill>
                          <a:latin typeface="Cambria Math" panose="02040503050406030204" pitchFamily="18" charset="0"/>
                          <a:ea typeface="Cambria Math" panose="02040503050406030204" pitchFamily="18" charset="0"/>
                        </a:rPr>
                        <m:t>+</m:t>
                      </m:r>
                      <m:d>
                        <m:dPr>
                          <m:ctrlPr>
                            <a:rPr lang="en-US" i="1">
                              <a:solidFill>
                                <a:schemeClr val="tx1"/>
                              </a:solidFill>
                              <a:latin typeface="Cambria Math"/>
                              <a:ea typeface="Cambria Math" panose="02040503050406030204" pitchFamily="18" charset="0"/>
                            </a:rPr>
                          </m:ctrlPr>
                        </m:dPr>
                        <m:e>
                          <m:sSubSup>
                            <m:sSubSupPr>
                              <m:ctrlPr>
                                <a:rPr lang="en-US" i="1">
                                  <a:solidFill>
                                    <a:schemeClr val="tx1"/>
                                  </a:solidFill>
                                  <a:latin typeface="Cambria Math"/>
                                  <a:ea typeface="Cambria Math" panose="02040503050406030204" pitchFamily="18" charset="0"/>
                                </a:rPr>
                              </m:ctrlPr>
                            </m:sSubSupPr>
                            <m:e>
                              <m:r>
                                <a:rPr lang="en-US" b="1" i="1">
                                  <a:solidFill>
                                    <a:schemeClr val="tx1"/>
                                  </a:solidFill>
                                  <a:latin typeface="Cambria Math" panose="02040503050406030204" pitchFamily="18" charset="0"/>
                                  <a:ea typeface="Cambria Math" panose="02040503050406030204" pitchFamily="18" charset="0"/>
                                </a:rPr>
                                <m:t>𝒖</m:t>
                              </m:r>
                            </m:e>
                            <m:sub>
                              <m:r>
                                <a:rPr lang="en-US" i="1">
                                  <a:solidFill>
                                    <a:schemeClr val="tx1"/>
                                  </a:solidFill>
                                  <a:latin typeface="Cambria Math" panose="02040503050406030204" pitchFamily="18" charset="0"/>
                                  <a:ea typeface="Cambria Math" panose="02040503050406030204" pitchFamily="18" charset="0"/>
                                </a:rPr>
                                <m:t>h</m:t>
                              </m:r>
                            </m:sub>
                            <m:sup>
                              <m:r>
                                <a:rPr lang="en-US" i="1">
                                  <a:solidFill>
                                    <a:schemeClr val="tx1"/>
                                  </a:solidFill>
                                  <a:latin typeface="Cambria Math" panose="02040503050406030204" pitchFamily="18" charset="0"/>
                                  <a:ea typeface="Cambria Math" panose="02040503050406030204" pitchFamily="18" charset="0"/>
                                </a:rPr>
                                <m:t>𝑛</m:t>
                              </m:r>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sup>
                          </m:sSubSup>
                          <m:r>
                            <a:rPr lang="en-US" i="1">
                              <a:solidFill>
                                <a:schemeClr val="tx1"/>
                              </a:solidFill>
                              <a:latin typeface="Cambria Math" panose="02040503050406030204" pitchFamily="18" charset="0"/>
                              <a:ea typeface="Cambria Math" panose="02040503050406030204" pitchFamily="18" charset="0"/>
                            </a:rPr>
                            <m:t>∙</m:t>
                          </m:r>
                          <m:r>
                            <a:rPr lang="en-US">
                              <a:solidFill>
                                <a:schemeClr val="tx1"/>
                              </a:solidFill>
                              <a:latin typeface="Cambria Math" panose="02040503050406030204" pitchFamily="18" charset="0"/>
                              <a:ea typeface="Cambria Math" panose="02040503050406030204" pitchFamily="18" charset="0"/>
                            </a:rPr>
                            <m:t>𝛻</m:t>
                          </m:r>
                          <m:sSubSup>
                            <m:sSubSupPr>
                              <m:ctrlPr>
                                <a:rPr lang="en-US" i="1">
                                  <a:solidFill>
                                    <a:schemeClr val="tx1"/>
                                  </a:solidFill>
                                  <a:latin typeface="Cambria Math"/>
                                  <a:ea typeface="Cambria Math" panose="02040503050406030204" pitchFamily="18" charset="0"/>
                                </a:rPr>
                              </m:ctrlPr>
                            </m:sSubSupPr>
                            <m:e>
                              <m:r>
                                <a:rPr lang="en-US" b="1" i="1">
                                  <a:solidFill>
                                    <a:schemeClr val="tx1"/>
                                  </a:solidFill>
                                  <a:latin typeface="Cambria Math" panose="02040503050406030204" pitchFamily="18" charset="0"/>
                                  <a:ea typeface="Cambria Math" panose="02040503050406030204" pitchFamily="18" charset="0"/>
                                </a:rPr>
                                <m:t>𝒖</m:t>
                              </m:r>
                            </m:e>
                            <m:sub>
                              <m:r>
                                <a:rPr lang="en-US" i="1">
                                  <a:solidFill>
                                    <a:schemeClr val="tx1"/>
                                  </a:solidFill>
                                  <a:latin typeface="Cambria Math" panose="02040503050406030204" pitchFamily="18" charset="0"/>
                                  <a:ea typeface="Cambria Math" panose="02040503050406030204" pitchFamily="18" charset="0"/>
                                </a:rPr>
                                <m:t>h</m:t>
                              </m:r>
                            </m:sub>
                            <m:sup>
                              <m:r>
                                <a:rPr lang="en-US" i="1">
                                  <a:solidFill>
                                    <a:schemeClr val="tx1"/>
                                  </a:solidFill>
                                  <a:latin typeface="Cambria Math" panose="02040503050406030204" pitchFamily="18" charset="0"/>
                                  <a:ea typeface="Cambria Math" panose="02040503050406030204" pitchFamily="18" charset="0"/>
                                </a:rPr>
                                <m:t>𝑛</m:t>
                              </m:r>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sup>
                          </m:sSubSup>
                          <m:r>
                            <a:rPr lang="en-US" i="1">
                              <a:solidFill>
                                <a:schemeClr val="tx1"/>
                              </a:solidFill>
                              <a:latin typeface="Cambria Math" panose="02040503050406030204" pitchFamily="18" charset="0"/>
                              <a:ea typeface="Cambria Math" panose="02040503050406030204" pitchFamily="18" charset="0"/>
                            </a:rPr>
                            <m:t>, </m:t>
                          </m:r>
                          <m:sSub>
                            <m:sSubPr>
                              <m:ctrlPr>
                                <a:rPr lang="en-US" i="1">
                                  <a:solidFill>
                                    <a:schemeClr val="tx1"/>
                                  </a:solidFill>
                                  <a:latin typeface="Cambria Math"/>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𝑣</m:t>
                              </m:r>
                            </m:e>
                            <m:sub>
                              <m:r>
                                <a:rPr lang="en-US" i="1">
                                  <a:solidFill>
                                    <a:schemeClr val="tx1"/>
                                  </a:solidFill>
                                  <a:latin typeface="Cambria Math" panose="02040503050406030204" pitchFamily="18" charset="0"/>
                                  <a:ea typeface="Cambria Math" panose="02040503050406030204" pitchFamily="18" charset="0"/>
                                </a:rPr>
                                <m:t>h</m:t>
                              </m:r>
                            </m:sub>
                          </m:sSub>
                        </m:e>
                      </m:d>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𝜈</m:t>
                      </m:r>
                      <m:d>
                        <m:dPr>
                          <m:ctrlPr>
                            <a:rPr lang="en-US" i="1">
                              <a:solidFill>
                                <a:schemeClr val="tx1"/>
                              </a:solidFill>
                              <a:latin typeface="Cambria Math"/>
                              <a:ea typeface="Cambria Math" panose="02040503050406030204" pitchFamily="18" charset="0"/>
                            </a:rPr>
                          </m:ctrlPr>
                        </m:dPr>
                        <m:e>
                          <m:r>
                            <a:rPr lang="en-US">
                              <a:solidFill>
                                <a:schemeClr val="tx1"/>
                              </a:solidFill>
                              <a:latin typeface="Cambria Math" panose="02040503050406030204" pitchFamily="18" charset="0"/>
                              <a:ea typeface="Cambria Math" panose="02040503050406030204" pitchFamily="18" charset="0"/>
                            </a:rPr>
                            <m:t>𝛻</m:t>
                          </m:r>
                          <m:sSubSup>
                            <m:sSubSupPr>
                              <m:ctrlPr>
                                <a:rPr lang="en-US" i="1">
                                  <a:solidFill>
                                    <a:schemeClr val="tx1"/>
                                  </a:solidFill>
                                  <a:latin typeface="Cambria Math"/>
                                  <a:ea typeface="Cambria Math" panose="02040503050406030204" pitchFamily="18" charset="0"/>
                                </a:rPr>
                              </m:ctrlPr>
                            </m:sSubSupPr>
                            <m:e>
                              <m:r>
                                <a:rPr lang="en-US" b="1" i="1">
                                  <a:solidFill>
                                    <a:schemeClr val="tx1"/>
                                  </a:solidFill>
                                  <a:latin typeface="Cambria Math" panose="02040503050406030204" pitchFamily="18" charset="0"/>
                                  <a:ea typeface="Cambria Math" panose="02040503050406030204" pitchFamily="18" charset="0"/>
                                </a:rPr>
                                <m:t>𝒖</m:t>
                              </m:r>
                            </m:e>
                            <m:sub>
                              <m:r>
                                <a:rPr lang="en-US" i="1">
                                  <a:solidFill>
                                    <a:schemeClr val="tx1"/>
                                  </a:solidFill>
                                  <a:latin typeface="Cambria Math" panose="02040503050406030204" pitchFamily="18" charset="0"/>
                                  <a:ea typeface="Cambria Math" panose="02040503050406030204" pitchFamily="18" charset="0"/>
                                </a:rPr>
                                <m:t>h</m:t>
                              </m:r>
                            </m:sub>
                            <m:sup>
                              <m:r>
                                <a:rPr lang="en-US" i="1">
                                  <a:solidFill>
                                    <a:schemeClr val="tx1"/>
                                  </a:solidFill>
                                  <a:latin typeface="Cambria Math" panose="02040503050406030204" pitchFamily="18" charset="0"/>
                                  <a:ea typeface="Cambria Math" panose="02040503050406030204" pitchFamily="18" charset="0"/>
                                </a:rPr>
                                <m:t>𝑛</m:t>
                              </m:r>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sup>
                          </m:sSubSup>
                          <m:r>
                            <a:rPr lang="en-US" i="1">
                              <a:solidFill>
                                <a:schemeClr val="tx1"/>
                              </a:solidFill>
                              <a:latin typeface="Cambria Math" panose="02040503050406030204" pitchFamily="18" charset="0"/>
                              <a:ea typeface="Cambria Math" panose="02040503050406030204" pitchFamily="18" charset="0"/>
                            </a:rPr>
                            <m:t>,</m:t>
                          </m:r>
                          <m:r>
                            <a:rPr lang="en-US">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𝑣</m:t>
                              </m:r>
                            </m:e>
                            <m:sub>
                              <m:r>
                                <a:rPr lang="en-US" i="1">
                                  <a:solidFill>
                                    <a:schemeClr val="tx1"/>
                                  </a:solidFill>
                                  <a:latin typeface="Cambria Math" panose="02040503050406030204" pitchFamily="18" charset="0"/>
                                  <a:ea typeface="Cambria Math" panose="02040503050406030204" pitchFamily="18" charset="0"/>
                                </a:rPr>
                                <m:t>h</m:t>
                              </m:r>
                            </m:sub>
                          </m:sSub>
                        </m:e>
                      </m:d>
                      <m:r>
                        <a:rPr lang="en-US" i="1">
                          <a:solidFill>
                            <a:schemeClr val="tx1"/>
                          </a:solidFill>
                          <a:latin typeface="Cambria Math" panose="02040503050406030204" pitchFamily="18" charset="0"/>
                          <a:ea typeface="Cambria Math" panose="02040503050406030204" pitchFamily="18" charset="0"/>
                        </a:rPr>
                        <m:t>−</m:t>
                      </m:r>
                      <m:d>
                        <m:dPr>
                          <m:ctrlPr>
                            <a:rPr lang="en-US" i="1">
                              <a:solidFill>
                                <a:schemeClr val="tx1"/>
                              </a:solidFill>
                              <a:latin typeface="Cambria Math"/>
                              <a:ea typeface="Cambria Math" panose="02040503050406030204" pitchFamily="18" charset="0"/>
                            </a:rPr>
                          </m:ctrlPr>
                        </m:dPr>
                        <m:e>
                          <m:sSubSup>
                            <m:sSubSupPr>
                              <m:ctrlPr>
                                <a:rPr lang="en-US" i="1">
                                  <a:solidFill>
                                    <a:schemeClr val="tx1"/>
                                  </a:solidFill>
                                  <a:latin typeface="Cambria Math"/>
                                  <a:ea typeface="Cambria Math" panose="02040503050406030204" pitchFamily="18" charset="0"/>
                                </a:rPr>
                              </m:ctrlPr>
                            </m:sSubSupPr>
                            <m:e>
                              <m:r>
                                <a:rPr lang="en-US" i="1">
                                  <a:solidFill>
                                    <a:schemeClr val="tx1"/>
                                  </a:solidFill>
                                  <a:latin typeface="Cambria Math" panose="02040503050406030204" pitchFamily="18" charset="0"/>
                                  <a:ea typeface="Cambria Math" panose="02040503050406030204" pitchFamily="18" charset="0"/>
                                </a:rPr>
                                <m:t>𝑝</m:t>
                              </m:r>
                            </m:e>
                            <m:sub>
                              <m:r>
                                <a:rPr lang="en-US" i="1">
                                  <a:solidFill>
                                    <a:schemeClr val="tx1"/>
                                  </a:solidFill>
                                  <a:latin typeface="Cambria Math" panose="02040503050406030204" pitchFamily="18" charset="0"/>
                                  <a:ea typeface="Cambria Math" panose="02040503050406030204" pitchFamily="18" charset="0"/>
                                </a:rPr>
                                <m:t>h</m:t>
                              </m:r>
                            </m:sub>
                            <m:sup>
                              <m:r>
                                <a:rPr lang="en-US" i="1">
                                  <a:solidFill>
                                    <a:schemeClr val="tx1"/>
                                  </a:solidFill>
                                  <a:latin typeface="Cambria Math" panose="02040503050406030204" pitchFamily="18" charset="0"/>
                                  <a:ea typeface="Cambria Math" panose="02040503050406030204" pitchFamily="18" charset="0"/>
                                </a:rPr>
                                <m:t>𝑛</m:t>
                              </m:r>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sup>
                          </m:sSubSup>
                          <m:r>
                            <a:rPr lang="en-US" i="1">
                              <a:solidFill>
                                <a:schemeClr val="tx1"/>
                              </a:solidFill>
                              <a:latin typeface="Cambria Math" panose="02040503050406030204" pitchFamily="18" charset="0"/>
                              <a:ea typeface="Cambria Math" panose="02040503050406030204" pitchFamily="18" charset="0"/>
                            </a:rPr>
                            <m:t>, </m:t>
                          </m:r>
                          <m:r>
                            <a:rPr lang="en-US">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𝑣</m:t>
                              </m:r>
                            </m:e>
                            <m:sub>
                              <m:r>
                                <a:rPr lang="en-US" i="1">
                                  <a:solidFill>
                                    <a:schemeClr val="tx1"/>
                                  </a:solidFill>
                                  <a:latin typeface="Cambria Math" panose="02040503050406030204" pitchFamily="18" charset="0"/>
                                  <a:ea typeface="Cambria Math" panose="02040503050406030204" pitchFamily="18" charset="0"/>
                                </a:rPr>
                                <m:t>h</m:t>
                              </m:r>
                            </m:sub>
                          </m:sSub>
                        </m:e>
                      </m:d>
                      <m:r>
                        <a:rPr lang="en-US" i="1">
                          <a:solidFill>
                            <a:schemeClr val="tx1"/>
                          </a:solidFill>
                          <a:latin typeface="Cambria Math" panose="02040503050406030204" pitchFamily="18" charset="0"/>
                          <a:ea typeface="Cambria Math" panose="02040503050406030204" pitchFamily="18" charset="0"/>
                        </a:rPr>
                        <m:t>=</m:t>
                      </m:r>
                      <m:d>
                        <m:dPr>
                          <m:ctrlPr>
                            <a:rPr lang="en-US" i="1">
                              <a:solidFill>
                                <a:schemeClr val="tx1"/>
                              </a:solidFill>
                              <a:latin typeface="Cambria Math"/>
                              <a:ea typeface="Cambria Math" panose="02040503050406030204" pitchFamily="18" charset="0"/>
                            </a:rPr>
                          </m:ctrlPr>
                        </m:dPr>
                        <m:e>
                          <m:sSup>
                            <m:sSupPr>
                              <m:ctrlPr>
                                <a:rPr lang="en-US" i="1">
                                  <a:solidFill>
                                    <a:schemeClr val="tx1"/>
                                  </a:solidFill>
                                  <a:latin typeface="Cambria Math"/>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𝑓</m:t>
                              </m:r>
                            </m:e>
                            <m:sup>
                              <m:r>
                                <a:rPr lang="en-US" i="1">
                                  <a:solidFill>
                                    <a:schemeClr val="tx1"/>
                                  </a:solidFill>
                                  <a:latin typeface="Cambria Math" panose="02040503050406030204" pitchFamily="18" charset="0"/>
                                  <a:ea typeface="Cambria Math" panose="02040503050406030204" pitchFamily="18" charset="0"/>
                                </a:rPr>
                                <m:t>𝑛</m:t>
                              </m:r>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sup>
                          </m:sSup>
                          <m:r>
                            <a:rPr lang="en-US" i="1">
                              <a:solidFill>
                                <a:schemeClr val="tx1"/>
                              </a:solidFill>
                              <a:latin typeface="Cambria Math" panose="02040503050406030204" pitchFamily="18" charset="0"/>
                              <a:ea typeface="Cambria Math" panose="02040503050406030204" pitchFamily="18" charset="0"/>
                            </a:rPr>
                            <m:t>, </m:t>
                          </m:r>
                          <m:sSub>
                            <m:sSubPr>
                              <m:ctrlPr>
                                <a:rPr lang="en-US" i="1">
                                  <a:solidFill>
                                    <a:schemeClr val="tx1"/>
                                  </a:solidFill>
                                  <a:latin typeface="Cambria Math"/>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𝑣</m:t>
                              </m:r>
                            </m:e>
                            <m:sub>
                              <m:r>
                                <a:rPr lang="en-US" i="1">
                                  <a:solidFill>
                                    <a:schemeClr val="tx1"/>
                                  </a:solidFill>
                                  <a:latin typeface="Cambria Math" panose="02040503050406030204" pitchFamily="18" charset="0"/>
                                  <a:ea typeface="Cambria Math" panose="02040503050406030204" pitchFamily="18" charset="0"/>
                                </a:rPr>
                                <m:t>h</m:t>
                              </m:r>
                            </m:sub>
                          </m:sSub>
                        </m:e>
                      </m:d>
                      <m:r>
                        <a:rPr lang="en-US" i="1">
                          <a:solidFill>
                            <a:schemeClr val="tx1"/>
                          </a:solidFill>
                          <a:latin typeface="Cambria Math" panose="02040503050406030204" pitchFamily="18" charset="0"/>
                          <a:ea typeface="Cambria Math" panose="02040503050406030204" pitchFamily="18" charset="0"/>
                        </a:rPr>
                        <m:t>; ∀</m:t>
                      </m:r>
                      <m:sSub>
                        <m:sSubPr>
                          <m:ctrlPr>
                            <a:rPr lang="en-US" i="1">
                              <a:solidFill>
                                <a:schemeClr val="tx1"/>
                              </a:solidFill>
                              <a:latin typeface="Cambria Math"/>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𝑣</m:t>
                          </m:r>
                        </m:e>
                        <m:sub>
                          <m:r>
                            <a:rPr lang="en-US" i="1">
                              <a:solidFill>
                                <a:schemeClr val="tx1"/>
                              </a:solidFill>
                              <a:latin typeface="Cambria Math" panose="02040503050406030204" pitchFamily="18" charset="0"/>
                              <a:ea typeface="Cambria Math" panose="02040503050406030204" pitchFamily="18" charset="0"/>
                            </a:rPr>
                            <m:t>h</m:t>
                          </m:r>
                        </m:sub>
                      </m:sSub>
                      <m:r>
                        <a:rPr lang="en-US" b="0" i="1" smtClean="0">
                          <a:solidFill>
                            <a:schemeClr val="tx1"/>
                          </a:solidFill>
                          <a:latin typeface="Cambria Math"/>
                          <a:ea typeface="Cambria Math" panose="02040503050406030204" pitchFamily="18" charset="0"/>
                        </a:rPr>
                        <m:t>∈</m:t>
                      </m:r>
                      <m:sSub>
                        <m:sSubPr>
                          <m:ctrlPr>
                            <a:rPr lang="en-US" b="0" i="1" smtClean="0">
                              <a:solidFill>
                                <a:schemeClr val="tx1"/>
                              </a:solidFill>
                              <a:latin typeface="Cambria Math"/>
                              <a:ea typeface="Cambria Math" panose="02040503050406030204" pitchFamily="18" charset="0"/>
                            </a:rPr>
                          </m:ctrlPr>
                        </m:sSubPr>
                        <m:e>
                          <m:r>
                            <a:rPr lang="en-US" b="1" i="1" smtClean="0">
                              <a:solidFill>
                                <a:schemeClr val="tx1"/>
                              </a:solidFill>
                              <a:latin typeface="Cambria Math"/>
                              <a:ea typeface="Cambria Math" panose="02040503050406030204" pitchFamily="18" charset="0"/>
                            </a:rPr>
                            <m:t>𝑿</m:t>
                          </m:r>
                        </m:e>
                        <m:sub>
                          <m:r>
                            <a:rPr lang="en-US" b="0" i="1" smtClean="0">
                              <a:solidFill>
                                <a:schemeClr val="tx1"/>
                              </a:solidFill>
                              <a:latin typeface="Cambria Math"/>
                              <a:ea typeface="Cambria Math" panose="02040503050406030204" pitchFamily="18" charset="0"/>
                            </a:rPr>
                            <m:t>h</m:t>
                          </m:r>
                        </m:sub>
                      </m:sSub>
                      <m:r>
                        <a:rPr lang="en-US" b="0" i="1" smtClean="0">
                          <a:solidFill>
                            <a:schemeClr val="tx1"/>
                          </a:solidFill>
                          <a:latin typeface="Cambria Math"/>
                          <a:ea typeface="Cambria Math" panose="02040503050406030204" pitchFamily="18" charset="0"/>
                        </a:rPr>
                        <m:t>,</m:t>
                      </m:r>
                    </m:oMath>
                  </m:oMathPara>
                </a14:m>
                <a:endParaRPr lang="en-US" dirty="0">
                  <a:solidFill>
                    <a:schemeClr val="tx1"/>
                  </a:solidFill>
                  <a:latin typeface="Cambria Math" panose="02040503050406030204" pitchFamily="18" charset="0"/>
                  <a:ea typeface="Cambria Math" panose="02040503050406030204" pitchFamily="18" charset="0"/>
                </a:endParaRPr>
              </a:p>
              <a:p>
                <a:pPr algn="ctr"/>
                <a:endParaRPr lang="en-US" dirty="0">
                  <a:solidFill>
                    <a:schemeClr val="tx1"/>
                  </a:solidFill>
                  <a:latin typeface="Cambria Math" panose="02040503050406030204" pitchFamily="18" charset="0"/>
                  <a:ea typeface="Cambria Math" panose="02040503050406030204" pitchFamily="18" charset="0"/>
                </a:endParaRPr>
              </a:p>
              <a:p>
                <a:pPr algn="r"/>
                <a14:m>
                  <m:oMathPara xmlns:m="http://schemas.openxmlformats.org/officeDocument/2006/math">
                    <m:oMathParaPr>
                      <m:jc m:val="center"/>
                    </m:oMathParaPr>
                    <m:oMath xmlns:m="http://schemas.openxmlformats.org/officeDocument/2006/math">
                      <m:d>
                        <m:dPr>
                          <m:ctrlPr>
                            <a:rPr lang="en-US" i="1">
                              <a:solidFill>
                                <a:schemeClr val="tx1"/>
                              </a:solidFill>
                              <a:latin typeface="Cambria Math"/>
                              <a:ea typeface="Cambria Math" panose="02040503050406030204" pitchFamily="18" charset="0"/>
                            </a:rPr>
                          </m:ctrlPr>
                        </m:dPr>
                        <m:e>
                          <m:r>
                            <a:rPr lang="en-US">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m:t>
                          </m:r>
                          <m:sSubSup>
                            <m:sSubSupPr>
                              <m:ctrlPr>
                                <a:rPr lang="en-US" i="1">
                                  <a:solidFill>
                                    <a:schemeClr val="tx1"/>
                                  </a:solidFill>
                                  <a:latin typeface="Cambria Math"/>
                                  <a:ea typeface="Cambria Math" panose="02040503050406030204" pitchFamily="18" charset="0"/>
                                </a:rPr>
                              </m:ctrlPr>
                            </m:sSubSupPr>
                            <m:e>
                              <m:r>
                                <a:rPr lang="en-US" b="1" i="1">
                                  <a:solidFill>
                                    <a:schemeClr val="tx1"/>
                                  </a:solidFill>
                                  <a:latin typeface="Cambria Math" panose="02040503050406030204" pitchFamily="18" charset="0"/>
                                  <a:ea typeface="Cambria Math" panose="02040503050406030204" pitchFamily="18" charset="0"/>
                                </a:rPr>
                                <m:t>𝒖</m:t>
                              </m:r>
                            </m:e>
                            <m:sub>
                              <m:r>
                                <a:rPr lang="en-US" i="1">
                                  <a:solidFill>
                                    <a:schemeClr val="tx1"/>
                                  </a:solidFill>
                                  <a:latin typeface="Cambria Math" panose="02040503050406030204" pitchFamily="18" charset="0"/>
                                  <a:ea typeface="Cambria Math" panose="02040503050406030204" pitchFamily="18" charset="0"/>
                                </a:rPr>
                                <m:t>h</m:t>
                              </m:r>
                            </m:sub>
                            <m:sup>
                              <m:r>
                                <a:rPr lang="en-US" i="1">
                                  <a:solidFill>
                                    <a:schemeClr val="tx1"/>
                                  </a:solidFill>
                                  <a:latin typeface="Cambria Math" panose="02040503050406030204" pitchFamily="18" charset="0"/>
                                  <a:ea typeface="Cambria Math" panose="02040503050406030204" pitchFamily="18" charset="0"/>
                                </a:rPr>
                                <m:t>𝑛</m:t>
                              </m:r>
                              <m:r>
                                <a:rPr lang="en-US" i="1">
                                  <a:solidFill>
                                    <a:schemeClr val="tx1"/>
                                  </a:solidFill>
                                  <a:latin typeface="Cambria Math" panose="02040503050406030204" pitchFamily="18" charset="0"/>
                                  <a:ea typeface="Cambria Math" panose="02040503050406030204" pitchFamily="18" charset="0"/>
                                </a:rPr>
                                <m:t>+</m:t>
                              </m:r>
                              <m:f>
                                <m:fPr>
                                  <m:ctrlPr>
                                    <a:rPr lang="en-US" i="1">
                                      <a:solidFill>
                                        <a:schemeClr val="tx1"/>
                                      </a:solidFill>
                                      <a:latin typeface="Cambria Math"/>
                                      <a:ea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1</m:t>
                                  </m:r>
                                </m:num>
                                <m:den>
                                  <m:r>
                                    <a:rPr lang="en-US" i="1">
                                      <a:solidFill>
                                        <a:schemeClr val="tx1"/>
                                      </a:solidFill>
                                      <a:latin typeface="Cambria Math" panose="02040503050406030204" pitchFamily="18" charset="0"/>
                                      <a:ea typeface="Cambria Math" panose="02040503050406030204" pitchFamily="18" charset="0"/>
                                    </a:rPr>
                                    <m:t>2</m:t>
                                  </m:r>
                                </m:den>
                              </m:f>
                            </m:sup>
                          </m:sSubSup>
                          <m:r>
                            <a:rPr lang="en-US" i="1">
                              <a:solidFill>
                                <a:schemeClr val="tx1"/>
                              </a:solidFill>
                              <a:latin typeface="Cambria Math" panose="02040503050406030204" pitchFamily="18" charset="0"/>
                              <a:ea typeface="Cambria Math" panose="02040503050406030204" pitchFamily="18" charset="0"/>
                            </a:rPr>
                            <m:t>, </m:t>
                          </m:r>
                          <m:sSub>
                            <m:sSubPr>
                              <m:ctrlPr>
                                <a:rPr lang="en-US" i="1">
                                  <a:solidFill>
                                    <a:schemeClr val="tx1"/>
                                  </a:solidFill>
                                  <a:latin typeface="Cambria Math"/>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𝑞</m:t>
                              </m:r>
                            </m:e>
                            <m:sub>
                              <m:r>
                                <a:rPr lang="en-US" i="1">
                                  <a:solidFill>
                                    <a:schemeClr val="tx1"/>
                                  </a:solidFill>
                                  <a:latin typeface="Cambria Math" panose="02040503050406030204" pitchFamily="18" charset="0"/>
                                  <a:ea typeface="Cambria Math" panose="02040503050406030204" pitchFamily="18" charset="0"/>
                                </a:rPr>
                                <m:t>h</m:t>
                              </m:r>
                            </m:sub>
                          </m:sSub>
                        </m:e>
                      </m:d>
                      <m:r>
                        <a:rPr lang="en-US" i="1">
                          <a:solidFill>
                            <a:schemeClr val="tx1"/>
                          </a:solidFill>
                          <a:latin typeface="Cambria Math" panose="02040503050406030204" pitchFamily="18" charset="0"/>
                          <a:ea typeface="Cambria Math" panose="02040503050406030204" pitchFamily="18" charset="0"/>
                        </a:rPr>
                        <m:t>=0;  ∀</m:t>
                      </m:r>
                      <m:sSub>
                        <m:sSubPr>
                          <m:ctrlPr>
                            <a:rPr lang="en-US" i="1">
                              <a:solidFill>
                                <a:schemeClr val="tx1"/>
                              </a:solidFill>
                              <a:latin typeface="Cambria Math"/>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𝑞</m:t>
                          </m:r>
                        </m:e>
                        <m:sub>
                          <m:r>
                            <a:rPr lang="en-US" i="1">
                              <a:solidFill>
                                <a:schemeClr val="tx1"/>
                              </a:solidFill>
                              <a:latin typeface="Cambria Math" panose="02040503050406030204" pitchFamily="18" charset="0"/>
                              <a:ea typeface="Cambria Math" panose="02040503050406030204" pitchFamily="18" charset="0"/>
                            </a:rPr>
                            <m:t>h</m:t>
                          </m:r>
                        </m:sub>
                      </m:sSub>
                      <m:r>
                        <a:rPr lang="en-US" b="0" i="1" smtClean="0">
                          <a:solidFill>
                            <a:schemeClr val="tx1"/>
                          </a:solidFill>
                          <a:latin typeface="Cambria Math"/>
                          <a:ea typeface="Cambria Math" panose="02040503050406030204" pitchFamily="18" charset="0"/>
                        </a:rPr>
                        <m:t>∈</m:t>
                      </m:r>
                      <m:sSub>
                        <m:sSubPr>
                          <m:ctrlPr>
                            <a:rPr lang="en-US" b="0" i="1" smtClean="0">
                              <a:solidFill>
                                <a:schemeClr val="tx1"/>
                              </a:solidFill>
                              <a:latin typeface="Cambria Math"/>
                              <a:ea typeface="Cambria Math" panose="02040503050406030204" pitchFamily="18" charset="0"/>
                            </a:rPr>
                          </m:ctrlPr>
                        </m:sSubPr>
                        <m:e>
                          <m:r>
                            <a:rPr lang="en-US" b="0" i="1" smtClean="0">
                              <a:solidFill>
                                <a:schemeClr val="tx1"/>
                              </a:solidFill>
                              <a:latin typeface="Cambria Math"/>
                              <a:ea typeface="Cambria Math" panose="02040503050406030204" pitchFamily="18" charset="0"/>
                            </a:rPr>
                            <m:t>𝑄</m:t>
                          </m:r>
                        </m:e>
                        <m:sub>
                          <m:r>
                            <a:rPr lang="en-US" b="0" i="1" smtClean="0">
                              <a:solidFill>
                                <a:schemeClr val="tx1"/>
                              </a:solidFill>
                              <a:latin typeface="Cambria Math"/>
                              <a:ea typeface="Cambria Math" panose="02040503050406030204" pitchFamily="18" charset="0"/>
                            </a:rPr>
                            <m:t>h</m:t>
                          </m:r>
                        </m:sub>
                      </m:sSub>
                      <m:r>
                        <a:rPr lang="en-US" b="0" i="1" smtClean="0">
                          <a:solidFill>
                            <a:schemeClr val="tx1"/>
                          </a:solidFill>
                          <a:latin typeface="Cambria Math"/>
                          <a:ea typeface="Cambria Math" panose="02040503050406030204" pitchFamily="18" charset="0"/>
                        </a:rPr>
                        <m:t>,</m:t>
                      </m:r>
                    </m:oMath>
                  </m:oMathPara>
                </a14:m>
                <a:endParaRPr lang="en-US" dirty="0">
                  <a:latin typeface="Cambria Math" panose="02040503050406030204" pitchFamily="18" charset="0"/>
                  <a:ea typeface="Cambria Math" panose="02040503050406030204" pitchFamily="18" charset="0"/>
                </a:endParaRPr>
              </a:p>
              <a:p>
                <a:endParaRPr lang="en-US" dirty="0"/>
              </a:p>
            </p:txBody>
          </p:sp>
        </mc:Choice>
        <mc:Fallback>
          <p:sp>
            <p:nvSpPr>
              <p:cNvPr id="27" name="Text Placeholder 26"/>
              <p:cNvSpPr>
                <a:spLocks noGrp="1" noRot="1" noChangeAspect="1" noMove="1" noResize="1" noEditPoints="1" noAdjustHandles="1" noChangeArrowheads="1" noChangeShapeType="1" noTextEdit="1"/>
              </p:cNvSpPr>
              <p:nvPr>
                <p:ph type="body" sz="quarter" idx="123"/>
              </p:nvPr>
            </p:nvSpPr>
            <p:spPr>
              <a:xfrm>
                <a:off x="11587169" y="26035227"/>
                <a:ext cx="10056811" cy="3644181"/>
              </a:xfr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 Placeholder 27"/>
              <p:cNvSpPr>
                <a:spLocks noGrp="1"/>
              </p:cNvSpPr>
              <p:nvPr>
                <p:ph type="body" sz="quarter" idx="124"/>
              </p:nvPr>
            </p:nvSpPr>
            <p:spPr>
              <a:xfrm>
                <a:off x="11526842" y="28947992"/>
                <a:ext cx="10056811" cy="1279495"/>
              </a:xfrm>
            </p:spPr>
            <p:txBody>
              <a:bodyPr/>
              <a:lstStyle/>
              <a:p>
                <a:pPr/>
                <a14:m>
                  <m:oMathPara xmlns:m="http://schemas.openxmlformats.org/officeDocument/2006/math">
                    <m:oMathParaPr>
                      <m:jc m:val="centerGroup"/>
                    </m:oMathParaPr>
                    <m:oMath xmlns:m="http://schemas.openxmlformats.org/officeDocument/2006/math">
                      <m:r>
                        <a:rPr lang="en-US" sz="2700" b="0" i="1" smtClean="0">
                          <a:solidFill>
                            <a:schemeClr val="tx1"/>
                          </a:solidFill>
                          <a:latin typeface="Cambria Math" panose="02040503050406030204" pitchFamily="18" charset="0"/>
                        </a:rPr>
                        <m:t>𝑤h𝑒𝑟𝑒</m:t>
                      </m:r>
                      <m:r>
                        <a:rPr lang="en-US" sz="2700" b="0" i="1" smtClean="0">
                          <a:solidFill>
                            <a:schemeClr val="tx1"/>
                          </a:solidFill>
                          <a:latin typeface="Cambria Math" panose="02040503050406030204" pitchFamily="18" charset="0"/>
                        </a:rPr>
                        <m:t> </m:t>
                      </m:r>
                      <m:sSup>
                        <m:sSupPr>
                          <m:ctrlPr>
                            <a:rPr lang="en-US" sz="2700" b="0" i="1" smtClean="0">
                              <a:solidFill>
                                <a:schemeClr val="tx1"/>
                              </a:solidFill>
                              <a:latin typeface="Cambria Math"/>
                            </a:rPr>
                          </m:ctrlPr>
                        </m:sSupPr>
                        <m:e>
                          <m:r>
                            <a:rPr lang="en-US" sz="2700" b="0" i="1" smtClean="0">
                              <a:solidFill>
                                <a:schemeClr val="tx1"/>
                              </a:solidFill>
                              <a:latin typeface="Cambria Math" panose="02040503050406030204" pitchFamily="18" charset="0"/>
                            </a:rPr>
                            <m:t>𝑢</m:t>
                          </m:r>
                        </m:e>
                        <m:sup>
                          <m:r>
                            <a:rPr lang="en-US" sz="2700" b="0" i="1" smtClean="0">
                              <a:solidFill>
                                <a:schemeClr val="tx1"/>
                              </a:solidFill>
                              <a:latin typeface="Cambria Math" panose="02040503050406030204" pitchFamily="18" charset="0"/>
                            </a:rPr>
                            <m:t>𝑛</m:t>
                          </m:r>
                          <m:r>
                            <a:rPr lang="en-US" sz="2700" b="0" i="1" smtClean="0">
                              <a:solidFill>
                                <a:schemeClr val="tx1"/>
                              </a:solidFill>
                              <a:latin typeface="Cambria Math" panose="02040503050406030204" pitchFamily="18" charset="0"/>
                            </a:rPr>
                            <m:t>+1</m:t>
                          </m:r>
                        </m:sup>
                      </m:sSup>
                      <m:r>
                        <a:rPr lang="en-US" sz="2700" b="0" i="1" smtClean="0">
                          <a:solidFill>
                            <a:schemeClr val="tx1"/>
                          </a:solidFill>
                          <a:latin typeface="Cambria Math" panose="02040503050406030204" pitchFamily="18" charset="0"/>
                        </a:rPr>
                        <m:t>=</m:t>
                      </m:r>
                      <m:r>
                        <a:rPr lang="en-US" sz="2700" b="0" i="1" smtClean="0">
                          <a:solidFill>
                            <a:schemeClr val="tx1"/>
                          </a:solidFill>
                          <a:latin typeface="Cambria Math" panose="02040503050406030204" pitchFamily="18" charset="0"/>
                        </a:rPr>
                        <m:t>𝑢</m:t>
                      </m:r>
                      <m:d>
                        <m:dPr>
                          <m:ctrlPr>
                            <a:rPr lang="en-US" sz="2700" b="0" i="1" smtClean="0">
                              <a:solidFill>
                                <a:schemeClr val="tx1"/>
                              </a:solidFill>
                              <a:latin typeface="Cambria Math"/>
                            </a:rPr>
                          </m:ctrlPr>
                        </m:dPr>
                        <m:e>
                          <m:sSup>
                            <m:sSupPr>
                              <m:ctrlPr>
                                <a:rPr lang="en-US" sz="2700" b="0" i="1" smtClean="0">
                                  <a:solidFill>
                                    <a:schemeClr val="tx1"/>
                                  </a:solidFill>
                                  <a:latin typeface="Cambria Math"/>
                                </a:rPr>
                              </m:ctrlPr>
                            </m:sSupPr>
                            <m:e>
                              <m:r>
                                <a:rPr lang="en-US" sz="2700" b="0" i="1" smtClean="0">
                                  <a:solidFill>
                                    <a:schemeClr val="tx1"/>
                                  </a:solidFill>
                                  <a:latin typeface="Cambria Math" panose="02040503050406030204" pitchFamily="18" charset="0"/>
                                </a:rPr>
                                <m:t>𝑡</m:t>
                              </m:r>
                            </m:e>
                            <m:sup>
                              <m:r>
                                <a:rPr lang="en-US" sz="2700" b="0" i="1" smtClean="0">
                                  <a:solidFill>
                                    <a:schemeClr val="tx1"/>
                                  </a:solidFill>
                                  <a:latin typeface="Cambria Math" panose="02040503050406030204" pitchFamily="18" charset="0"/>
                                </a:rPr>
                                <m:t>𝑛</m:t>
                              </m:r>
                              <m:r>
                                <a:rPr lang="en-US" sz="2700" b="0" i="1" smtClean="0">
                                  <a:solidFill>
                                    <a:schemeClr val="tx1"/>
                                  </a:solidFill>
                                  <a:latin typeface="Cambria Math" panose="02040503050406030204" pitchFamily="18" charset="0"/>
                                </a:rPr>
                                <m:t>+1</m:t>
                              </m:r>
                            </m:sup>
                          </m:sSup>
                        </m:e>
                      </m:d>
                      <m:r>
                        <a:rPr lang="en-US" sz="2700" b="0" i="1" smtClean="0">
                          <a:solidFill>
                            <a:schemeClr val="tx1"/>
                          </a:solidFill>
                          <a:latin typeface="Cambria Math" panose="02040503050406030204" pitchFamily="18" charset="0"/>
                        </a:rPr>
                        <m:t>,  </m:t>
                      </m:r>
                      <m:sSup>
                        <m:sSupPr>
                          <m:ctrlPr>
                            <a:rPr lang="en-US" sz="2700" b="0" i="1" smtClean="0">
                              <a:solidFill>
                                <a:schemeClr val="tx1"/>
                              </a:solidFill>
                              <a:latin typeface="Cambria Math"/>
                            </a:rPr>
                          </m:ctrlPr>
                        </m:sSupPr>
                        <m:e>
                          <m:r>
                            <a:rPr lang="en-US" sz="2700" b="0" i="1" smtClean="0">
                              <a:solidFill>
                                <a:schemeClr val="tx1"/>
                              </a:solidFill>
                              <a:latin typeface="Cambria Math" panose="02040503050406030204" pitchFamily="18" charset="0"/>
                            </a:rPr>
                            <m:t>𝑢</m:t>
                          </m:r>
                        </m:e>
                        <m:sup>
                          <m:r>
                            <a:rPr lang="en-US" sz="2700" b="0" i="1" smtClean="0">
                              <a:solidFill>
                                <a:schemeClr val="tx1"/>
                              </a:solidFill>
                              <a:latin typeface="Cambria Math" panose="02040503050406030204" pitchFamily="18" charset="0"/>
                            </a:rPr>
                            <m:t>𝑛</m:t>
                          </m:r>
                          <m:r>
                            <a:rPr lang="en-US" sz="2700" b="0" i="1" smtClean="0">
                              <a:solidFill>
                                <a:schemeClr val="tx1"/>
                              </a:solidFill>
                              <a:latin typeface="Cambria Math" panose="02040503050406030204" pitchFamily="18" charset="0"/>
                            </a:rPr>
                            <m:t>+</m:t>
                          </m:r>
                          <m:f>
                            <m:fPr>
                              <m:ctrlPr>
                                <a:rPr lang="en-US" sz="2700" b="0" i="1" smtClean="0">
                                  <a:solidFill>
                                    <a:schemeClr val="tx1"/>
                                  </a:solidFill>
                                  <a:latin typeface="Cambria Math"/>
                                </a:rPr>
                              </m:ctrlPr>
                            </m:fPr>
                            <m:num>
                              <m:r>
                                <a:rPr lang="en-US" sz="2700" b="0" i="1" smtClean="0">
                                  <a:solidFill>
                                    <a:schemeClr val="tx1"/>
                                  </a:solidFill>
                                  <a:latin typeface="Cambria Math" panose="02040503050406030204" pitchFamily="18" charset="0"/>
                                </a:rPr>
                                <m:t>1</m:t>
                              </m:r>
                            </m:num>
                            <m:den>
                              <m:r>
                                <a:rPr lang="en-US" sz="2700" b="0" i="1" smtClean="0">
                                  <a:solidFill>
                                    <a:schemeClr val="tx1"/>
                                  </a:solidFill>
                                  <a:latin typeface="Cambria Math" panose="02040503050406030204" pitchFamily="18" charset="0"/>
                                </a:rPr>
                                <m:t>2</m:t>
                              </m:r>
                            </m:den>
                          </m:f>
                        </m:sup>
                      </m:sSup>
                      <m:r>
                        <a:rPr lang="en-US" sz="2700" b="0" i="1" smtClean="0">
                          <a:solidFill>
                            <a:schemeClr val="tx1"/>
                          </a:solidFill>
                          <a:latin typeface="Cambria Math" panose="02040503050406030204" pitchFamily="18" charset="0"/>
                        </a:rPr>
                        <m:t>=</m:t>
                      </m:r>
                      <m:f>
                        <m:fPr>
                          <m:ctrlPr>
                            <a:rPr lang="en-US" sz="2700" b="0" i="1" smtClean="0">
                              <a:solidFill>
                                <a:schemeClr val="tx1"/>
                              </a:solidFill>
                              <a:latin typeface="Cambria Math"/>
                            </a:rPr>
                          </m:ctrlPr>
                        </m:fPr>
                        <m:num>
                          <m:sSup>
                            <m:sSupPr>
                              <m:ctrlPr>
                                <a:rPr lang="en-US" sz="2700" b="0" i="1" smtClean="0">
                                  <a:solidFill>
                                    <a:schemeClr val="tx1"/>
                                  </a:solidFill>
                                  <a:latin typeface="Cambria Math"/>
                                </a:rPr>
                              </m:ctrlPr>
                            </m:sSupPr>
                            <m:e>
                              <m:r>
                                <a:rPr lang="en-US" sz="2700" b="0" i="1" smtClean="0">
                                  <a:solidFill>
                                    <a:schemeClr val="tx1"/>
                                  </a:solidFill>
                                  <a:latin typeface="Cambria Math" panose="02040503050406030204" pitchFamily="18" charset="0"/>
                                </a:rPr>
                                <m:t>𝑢</m:t>
                              </m:r>
                            </m:e>
                            <m:sup>
                              <m:r>
                                <a:rPr lang="en-US" sz="2700" b="0" i="1" smtClean="0">
                                  <a:solidFill>
                                    <a:schemeClr val="tx1"/>
                                  </a:solidFill>
                                  <a:latin typeface="Cambria Math"/>
                                </a:rPr>
                                <m:t>𝑛</m:t>
                              </m:r>
                              <m:r>
                                <a:rPr lang="en-US" sz="2700" b="0" i="1" smtClean="0">
                                  <a:solidFill>
                                    <a:schemeClr val="tx1"/>
                                  </a:solidFill>
                                  <a:latin typeface="Cambria Math"/>
                                </a:rPr>
                                <m:t>+1</m:t>
                              </m:r>
                            </m:sup>
                          </m:sSup>
                          <m:r>
                            <a:rPr lang="en-US" sz="2700" b="0" i="1" smtClean="0">
                              <a:solidFill>
                                <a:schemeClr val="tx1"/>
                              </a:solidFill>
                              <a:latin typeface="Cambria Math" panose="02040503050406030204" pitchFamily="18" charset="0"/>
                            </a:rPr>
                            <m:t>−</m:t>
                          </m:r>
                          <m:sSup>
                            <m:sSupPr>
                              <m:ctrlPr>
                                <a:rPr lang="en-US" sz="2700" b="0" i="1" smtClean="0">
                                  <a:solidFill>
                                    <a:schemeClr val="tx1"/>
                                  </a:solidFill>
                                  <a:latin typeface="Cambria Math"/>
                                </a:rPr>
                              </m:ctrlPr>
                            </m:sSupPr>
                            <m:e>
                              <m:r>
                                <a:rPr lang="en-US" sz="2700" b="0" i="1" smtClean="0">
                                  <a:solidFill>
                                    <a:schemeClr val="tx1"/>
                                  </a:solidFill>
                                  <a:latin typeface="Cambria Math" panose="02040503050406030204" pitchFamily="18" charset="0"/>
                                </a:rPr>
                                <m:t>𝑢</m:t>
                              </m:r>
                            </m:e>
                            <m:sup>
                              <m:r>
                                <a:rPr lang="en-US" sz="2700" b="0" i="1" smtClean="0">
                                  <a:solidFill>
                                    <a:schemeClr val="tx1"/>
                                  </a:solidFill>
                                  <a:latin typeface="Cambria Math" panose="02040503050406030204" pitchFamily="18" charset="0"/>
                                </a:rPr>
                                <m:t>𝑛</m:t>
                              </m:r>
                            </m:sup>
                          </m:sSup>
                        </m:num>
                        <m:den>
                          <m:r>
                            <a:rPr lang="en-US" sz="2700" b="0" i="1" smtClean="0">
                              <a:solidFill>
                                <a:schemeClr val="tx1"/>
                              </a:solidFill>
                              <a:latin typeface="Cambria Math" panose="02040503050406030204" pitchFamily="18" charset="0"/>
                            </a:rPr>
                            <m:t>2</m:t>
                          </m:r>
                        </m:den>
                      </m:f>
                    </m:oMath>
                  </m:oMathPara>
                </a14:m>
                <a:endParaRPr lang="en-US" sz="2700" dirty="0"/>
              </a:p>
            </p:txBody>
          </p:sp>
        </mc:Choice>
        <mc:Fallback>
          <p:sp>
            <p:nvSpPr>
              <p:cNvPr id="28" name="Text Placeholder 27"/>
              <p:cNvSpPr>
                <a:spLocks noGrp="1" noRot="1" noChangeAspect="1" noMove="1" noResize="1" noEditPoints="1" noAdjustHandles="1" noChangeArrowheads="1" noChangeShapeType="1" noTextEdit="1"/>
              </p:cNvSpPr>
              <p:nvPr>
                <p:ph type="body" sz="quarter" idx="124"/>
              </p:nvPr>
            </p:nvSpPr>
            <p:spPr>
              <a:xfrm>
                <a:off x="11526842" y="28947992"/>
                <a:ext cx="10056811" cy="1279495"/>
              </a:xfrm>
              <a:blipFill rotWithShape="1">
                <a:blip r:embed="rId7"/>
                <a:stretch>
                  <a:fillRect/>
                </a:stretch>
              </a:blipFill>
            </p:spPr>
            <p:txBody>
              <a:bodyPr/>
              <a:lstStyle/>
              <a:p>
                <a:r>
                  <a:rPr lang="en-US">
                    <a:noFill/>
                  </a:rPr>
                  <a:t> </a:t>
                </a:r>
              </a:p>
            </p:txBody>
          </p:sp>
        </mc:Fallback>
      </mc:AlternateContent>
      <p:sp>
        <p:nvSpPr>
          <p:cNvPr id="29" name="Text Placeholder 28"/>
          <p:cNvSpPr>
            <a:spLocks noGrp="1"/>
          </p:cNvSpPr>
          <p:nvPr>
            <p:ph type="body" sz="quarter" idx="125"/>
          </p:nvPr>
        </p:nvSpPr>
        <p:spPr>
          <a:xfrm>
            <a:off x="32991273" y="18645825"/>
            <a:ext cx="10056811" cy="3155585"/>
          </a:xfrm>
        </p:spPr>
        <p:txBody>
          <a:bodyPr/>
          <a:lstStyle/>
          <a:p>
            <a:r>
              <a:rPr lang="en-US" dirty="0" smtClean="0"/>
              <a:t>This benchmark problem was possible due to the detailed materials provided by Drs. John, </a:t>
            </a:r>
            <a:r>
              <a:rPr lang="en-US" dirty="0" err="1" smtClean="0">
                <a:latin typeface="Cambria Math" panose="02040503050406030204" pitchFamily="18" charset="0"/>
                <a:ea typeface="Cambria Math" panose="02040503050406030204" pitchFamily="18" charset="0"/>
              </a:rPr>
              <a:t>Schäfer</a:t>
            </a:r>
            <a:r>
              <a:rPr lang="en-US" dirty="0" smtClean="0">
                <a:latin typeface="Cambria Math" panose="02040503050406030204" pitchFamily="18" charset="0"/>
                <a:ea typeface="Cambria Math" panose="02040503050406030204" pitchFamily="18" charset="0"/>
              </a:rPr>
              <a:t>, and </a:t>
            </a:r>
            <a:r>
              <a:rPr lang="en-US" dirty="0" err="1" smtClean="0">
                <a:latin typeface="Cambria Math" panose="02040503050406030204" pitchFamily="18" charset="0"/>
                <a:ea typeface="Cambria Math" panose="02040503050406030204" pitchFamily="18" charset="0"/>
              </a:rPr>
              <a:t>Turek</a:t>
            </a:r>
            <a:r>
              <a:rPr lang="en-US" dirty="0" smtClean="0">
                <a:latin typeface="Cambria Math" panose="02040503050406030204" pitchFamily="18" charset="0"/>
                <a:ea typeface="Cambria Math" panose="02040503050406030204" pitchFamily="18" charset="0"/>
              </a:rPr>
              <a:t>. This research was generously supported by NSF and computational </a:t>
            </a:r>
            <a:r>
              <a:rPr lang="en-US" dirty="0">
                <a:latin typeface="Cambria Math" panose="02040503050406030204" pitchFamily="18" charset="0"/>
                <a:ea typeface="Cambria Math" panose="02040503050406030204" pitchFamily="18" charset="0"/>
              </a:rPr>
              <a:t>power provided by </a:t>
            </a:r>
            <a:r>
              <a:rPr lang="en-US" dirty="0" smtClean="0">
                <a:latin typeface="Cambria Math" panose="02040503050406030204" pitchFamily="18" charset="0"/>
                <a:ea typeface="Cambria Math" panose="02040503050406030204" pitchFamily="18" charset="0"/>
              </a:rPr>
              <a:t>the National </a:t>
            </a:r>
            <a:r>
              <a:rPr lang="en-US" dirty="0">
                <a:latin typeface="Cambria Math" panose="02040503050406030204" pitchFamily="18" charset="0"/>
                <a:ea typeface="Cambria Math" panose="02040503050406030204" pitchFamily="18" charset="0"/>
              </a:rPr>
              <a:t>Supercomputing Center </a:t>
            </a:r>
            <a:r>
              <a:rPr lang="en-US" dirty="0" smtClean="0">
                <a:latin typeface="Cambria Math" panose="02040503050406030204" pitchFamily="18" charset="0"/>
                <a:ea typeface="Cambria Math" panose="02040503050406030204" pitchFamily="18" charset="0"/>
              </a:rPr>
              <a:t>for Energy </a:t>
            </a:r>
            <a:r>
              <a:rPr lang="en-US" dirty="0">
                <a:latin typeface="Cambria Math" panose="02040503050406030204" pitchFamily="18" charset="0"/>
                <a:ea typeface="Cambria Math" panose="02040503050406030204" pitchFamily="18" charset="0"/>
              </a:rPr>
              <a:t>and the </a:t>
            </a:r>
            <a:r>
              <a:rPr lang="en-US" dirty="0" smtClean="0">
                <a:latin typeface="Cambria Math" panose="02040503050406030204" pitchFamily="18" charset="0"/>
                <a:ea typeface="Cambria Math" panose="02040503050406030204" pitchFamily="18" charset="0"/>
              </a:rPr>
              <a:t>Environment. Special thanks to Drs. David Costa and Paul Schulte for fostering interest and leading the Biomathematics Program at the University of Nevada, Las Vegas.</a:t>
            </a:r>
            <a:endParaRPr lang="en-US" dirty="0"/>
          </a:p>
        </p:txBody>
      </p:sp>
      <p:pic>
        <p:nvPicPr>
          <p:cNvPr id="6" name="Picture Placeholder 5"/>
          <p:cNvPicPr>
            <a:picLocks noGrp="1" noChangeAspect="1"/>
          </p:cNvPicPr>
          <p:nvPr>
            <p:ph type="pic" sz="quarter" idx="130"/>
          </p:nvPr>
        </p:nvPicPr>
        <p:blipFill rotWithShape="1">
          <a:blip r:embed="rId8">
            <a:extLst>
              <a:ext uri="{28A0092B-C50C-407E-A947-70E740481C1C}">
                <a14:useLocalDpi xmlns:a14="http://schemas.microsoft.com/office/drawing/2010/main" val="0"/>
              </a:ext>
            </a:extLst>
          </a:blip>
          <a:srcRect l="3006" t="31760" r="3244" b="31824"/>
          <a:stretch/>
        </p:blipFill>
        <p:spPr>
          <a:xfrm>
            <a:off x="11639553" y="21396960"/>
            <a:ext cx="9944100" cy="2068132"/>
          </a:xfrm>
          <a:prstGeom prst="rect">
            <a:avLst/>
          </a:prstGeom>
          <a:noFill/>
          <a:ln>
            <a:noFill/>
          </a:ln>
        </p:spPr>
      </p:pic>
      <p:pic>
        <p:nvPicPr>
          <p:cNvPr id="70" name="Picture Placeholder 69"/>
          <p:cNvPicPr>
            <a:picLocks noGrp="1" noChangeAspect="1"/>
          </p:cNvPicPr>
          <p:nvPr>
            <p:ph type="pic" sz="quarter" idx="132"/>
          </p:nvPr>
        </p:nvPicPr>
        <p:blipFill>
          <a:blip r:embed="rId9" cstate="print">
            <a:extLst>
              <a:ext uri="{28A0092B-C50C-407E-A947-70E740481C1C}">
                <a14:useLocalDpi xmlns:a14="http://schemas.microsoft.com/office/drawing/2010/main" val="0"/>
              </a:ext>
            </a:extLst>
          </a:blip>
          <a:srcRect l="6579" r="6579"/>
          <a:stretch>
            <a:fillRect/>
          </a:stretch>
        </p:blipFill>
        <p:spPr>
          <a:xfrm>
            <a:off x="7818120" y="19659600"/>
            <a:ext cx="3093420" cy="1892961"/>
          </a:xfrm>
        </p:spPr>
      </p:pic>
      <p:pic>
        <p:nvPicPr>
          <p:cNvPr id="69" name="Picture Placeholder 68"/>
          <p:cNvPicPr>
            <a:picLocks noGrp="1" noChangeAspect="1"/>
          </p:cNvPicPr>
          <p:nvPr>
            <p:ph type="pic" sz="quarter" idx="133"/>
          </p:nvPr>
        </p:nvPicPr>
        <p:blipFill>
          <a:blip r:embed="rId10" cstate="print">
            <a:extLst>
              <a:ext uri="{28A0092B-C50C-407E-A947-70E740481C1C}">
                <a14:useLocalDpi xmlns:a14="http://schemas.microsoft.com/office/drawing/2010/main" val="0"/>
              </a:ext>
            </a:extLst>
          </a:blip>
          <a:srcRect l="6583" r="6583"/>
          <a:stretch>
            <a:fillRect/>
          </a:stretch>
        </p:blipFill>
        <p:spPr>
          <a:xfrm>
            <a:off x="4655225" y="19659600"/>
            <a:ext cx="3093420" cy="1892961"/>
          </a:xfrm>
        </p:spPr>
      </p:pic>
      <p:pic>
        <p:nvPicPr>
          <p:cNvPr id="68" name="Picture Placeholder 67" descr="http://art-stent.com/?p=52" title="http://art-stent.com/?p=52"/>
          <p:cNvPicPr>
            <a:picLocks noGrp="1" noChangeAspect="1"/>
          </p:cNvPicPr>
          <p:nvPr>
            <p:ph type="pic" sz="quarter" idx="134"/>
          </p:nvPr>
        </p:nvPicPr>
        <p:blipFill>
          <a:blip r:embed="rId11" cstate="print">
            <a:extLst>
              <a:ext uri="{28A0092B-C50C-407E-A947-70E740481C1C}">
                <a14:useLocalDpi xmlns:a14="http://schemas.microsoft.com/office/drawing/2010/main" val="0"/>
              </a:ext>
            </a:extLst>
          </a:blip>
          <a:stretch>
            <a:fillRect/>
          </a:stretch>
        </p:blipFill>
        <p:spPr>
          <a:xfrm>
            <a:off x="1010218" y="19659600"/>
            <a:ext cx="3574845" cy="1897482"/>
          </a:xfrm>
        </p:spPr>
      </p:pic>
      <p:sp>
        <p:nvSpPr>
          <p:cNvPr id="41" name="Text Placeholder 40"/>
          <p:cNvSpPr>
            <a:spLocks noGrp="1"/>
          </p:cNvSpPr>
          <p:nvPr>
            <p:ph type="body" sz="quarter" idx="136"/>
          </p:nvPr>
        </p:nvSpPr>
        <p:spPr/>
        <p:txBody>
          <a:bodyPr/>
          <a:lstStyle/>
          <a:p>
            <a:endParaRPr lang="en-US"/>
          </a:p>
        </p:txBody>
      </p:sp>
      <p:sp>
        <p:nvSpPr>
          <p:cNvPr id="42" name="Text Placeholder 41"/>
          <p:cNvSpPr>
            <a:spLocks noGrp="1"/>
          </p:cNvSpPr>
          <p:nvPr>
            <p:ph type="body" sz="quarter" idx="137"/>
          </p:nvPr>
        </p:nvSpPr>
        <p:spPr/>
        <p:txBody>
          <a:bodyPr/>
          <a:lstStyle/>
          <a:p>
            <a:endParaRPr lang="en-US"/>
          </a:p>
        </p:txBody>
      </p:sp>
      <p:sp>
        <p:nvSpPr>
          <p:cNvPr id="43" name="Text Placeholder 42"/>
          <p:cNvSpPr>
            <a:spLocks noGrp="1"/>
          </p:cNvSpPr>
          <p:nvPr>
            <p:ph type="body" sz="quarter" idx="138"/>
          </p:nvPr>
        </p:nvSpPr>
        <p:spPr/>
        <p:txBody>
          <a:bodyPr/>
          <a:lstStyle/>
          <a:p>
            <a:endParaRPr lang="en-US"/>
          </a:p>
        </p:txBody>
      </p:sp>
      <p:sp>
        <p:nvSpPr>
          <p:cNvPr id="44" name="Text Placeholder 43"/>
          <p:cNvSpPr>
            <a:spLocks noGrp="1"/>
          </p:cNvSpPr>
          <p:nvPr>
            <p:ph type="body" sz="quarter" idx="139"/>
          </p:nvPr>
        </p:nvSpPr>
        <p:spPr/>
        <p:txBody>
          <a:bodyPr/>
          <a:lstStyle/>
          <a:p>
            <a:endParaRPr lang="en-US"/>
          </a:p>
        </p:txBody>
      </p:sp>
      <p:sp>
        <p:nvSpPr>
          <p:cNvPr id="45" name="Text Placeholder 44"/>
          <p:cNvSpPr>
            <a:spLocks noGrp="1"/>
          </p:cNvSpPr>
          <p:nvPr>
            <p:ph type="body" sz="quarter" idx="140"/>
          </p:nvPr>
        </p:nvSpPr>
        <p:spPr/>
        <p:txBody>
          <a:bodyPr/>
          <a:lstStyle/>
          <a:p>
            <a:endParaRPr lang="en-US"/>
          </a:p>
        </p:txBody>
      </p:sp>
      <p:sp>
        <p:nvSpPr>
          <p:cNvPr id="46" name="Text Placeholder 45"/>
          <p:cNvSpPr>
            <a:spLocks noGrp="1"/>
          </p:cNvSpPr>
          <p:nvPr>
            <p:ph type="body" sz="quarter" idx="141"/>
          </p:nvPr>
        </p:nvSpPr>
        <p:spPr/>
        <p:txBody>
          <a:bodyPr/>
          <a:lstStyle/>
          <a:p>
            <a:endParaRPr lang="en-US"/>
          </a:p>
        </p:txBody>
      </p:sp>
      <p:sp>
        <p:nvSpPr>
          <p:cNvPr id="47" name="Text Placeholder 46"/>
          <p:cNvSpPr>
            <a:spLocks noGrp="1"/>
          </p:cNvSpPr>
          <p:nvPr>
            <p:ph type="body" sz="quarter" idx="142"/>
          </p:nvPr>
        </p:nvSpPr>
        <p:spPr/>
        <p:txBody>
          <a:bodyPr/>
          <a:lstStyle/>
          <a:p>
            <a:endParaRPr lang="en-US"/>
          </a:p>
        </p:txBody>
      </p:sp>
      <p:sp>
        <p:nvSpPr>
          <p:cNvPr id="48" name="Text Placeholder 47"/>
          <p:cNvSpPr>
            <a:spLocks noGrp="1"/>
          </p:cNvSpPr>
          <p:nvPr>
            <p:ph type="body" sz="quarter" idx="143"/>
          </p:nvPr>
        </p:nvSpPr>
        <p:spPr/>
        <p:txBody>
          <a:bodyPr/>
          <a:lstStyle/>
          <a:p>
            <a:endParaRPr lang="en-US"/>
          </a:p>
        </p:txBody>
      </p:sp>
      <p:sp>
        <p:nvSpPr>
          <p:cNvPr id="49" name="Text Placeholder 48"/>
          <p:cNvSpPr>
            <a:spLocks noGrp="1"/>
          </p:cNvSpPr>
          <p:nvPr>
            <p:ph type="body" sz="quarter" idx="144"/>
          </p:nvPr>
        </p:nvSpPr>
        <p:spPr/>
        <p:txBody>
          <a:bodyPr/>
          <a:lstStyle/>
          <a:p>
            <a:endParaRPr lang="en-US"/>
          </a:p>
        </p:txBody>
      </p:sp>
      <p:sp>
        <p:nvSpPr>
          <p:cNvPr id="50" name="Text Placeholder 49"/>
          <p:cNvSpPr>
            <a:spLocks noGrp="1"/>
          </p:cNvSpPr>
          <p:nvPr>
            <p:ph type="body" sz="quarter" idx="145"/>
          </p:nvPr>
        </p:nvSpPr>
        <p:spPr/>
        <p:txBody>
          <a:bodyPr/>
          <a:lstStyle/>
          <a:p>
            <a:endParaRPr lang="en-US"/>
          </a:p>
        </p:txBody>
      </p:sp>
      <p:sp>
        <p:nvSpPr>
          <p:cNvPr id="51" name="Text Placeholder 50"/>
          <p:cNvSpPr>
            <a:spLocks noGrp="1"/>
          </p:cNvSpPr>
          <p:nvPr>
            <p:ph type="body" sz="quarter" idx="146"/>
          </p:nvPr>
        </p:nvSpPr>
        <p:spPr/>
        <p:txBody>
          <a:bodyPr/>
          <a:lstStyle/>
          <a:p>
            <a:endParaRPr lang="en-US"/>
          </a:p>
        </p:txBody>
      </p:sp>
      <p:sp>
        <p:nvSpPr>
          <p:cNvPr id="52" name="Text Placeholder 51"/>
          <p:cNvSpPr>
            <a:spLocks noGrp="1"/>
          </p:cNvSpPr>
          <p:nvPr>
            <p:ph type="body" sz="quarter" idx="147"/>
          </p:nvPr>
        </p:nvSpPr>
        <p:spPr/>
        <p:txBody>
          <a:bodyPr/>
          <a:lstStyle/>
          <a:p>
            <a:endParaRPr lang="en-US"/>
          </a:p>
        </p:txBody>
      </p:sp>
      <p:sp>
        <p:nvSpPr>
          <p:cNvPr id="53" name="Text Placeholder 52"/>
          <p:cNvSpPr>
            <a:spLocks noGrp="1"/>
          </p:cNvSpPr>
          <p:nvPr>
            <p:ph type="body" sz="quarter" idx="148"/>
          </p:nvPr>
        </p:nvSpPr>
        <p:spPr/>
        <p:txBody>
          <a:bodyPr/>
          <a:lstStyle/>
          <a:p>
            <a:endParaRPr lang="en-US"/>
          </a:p>
        </p:txBody>
      </p:sp>
      <p:sp>
        <p:nvSpPr>
          <p:cNvPr id="54" name="Text Placeholder 53"/>
          <p:cNvSpPr>
            <a:spLocks noGrp="1"/>
          </p:cNvSpPr>
          <p:nvPr>
            <p:ph type="body" sz="quarter" idx="149"/>
          </p:nvPr>
        </p:nvSpPr>
        <p:spPr>
          <a:xfrm>
            <a:off x="32968160" y="17969425"/>
            <a:ext cx="10050461" cy="754173"/>
          </a:xfrm>
        </p:spPr>
        <p:txBody>
          <a:bodyPr/>
          <a:lstStyle/>
          <a:p>
            <a:r>
              <a:rPr lang="en-US" dirty="0" smtClean="0"/>
              <a:t>ACKNOKWLEDGEMENTS</a:t>
            </a:r>
            <a:endParaRPr lang="en-US" dirty="0"/>
          </a:p>
        </p:txBody>
      </p:sp>
      <p:sp>
        <p:nvSpPr>
          <p:cNvPr id="55" name="Text Placeholder 54"/>
          <p:cNvSpPr>
            <a:spLocks noGrp="1"/>
          </p:cNvSpPr>
          <p:nvPr>
            <p:ph type="body" sz="quarter" idx="150"/>
          </p:nvPr>
        </p:nvSpPr>
        <p:spPr/>
        <p:txBody>
          <a:bodyPr/>
          <a:lstStyle/>
          <a:p>
            <a:r>
              <a:rPr lang="en-US" dirty="0" smtClean="0"/>
              <a:t>University of Nevada, Las </a:t>
            </a:r>
            <a:r>
              <a:rPr lang="en-US" dirty="0" smtClean="0"/>
              <a:t>Vegas</a:t>
            </a:r>
            <a:endParaRPr lang="en-US" dirty="0"/>
          </a:p>
        </p:txBody>
      </p:sp>
      <p:sp>
        <p:nvSpPr>
          <p:cNvPr id="56" name="Text Placeholder 55"/>
          <p:cNvSpPr>
            <a:spLocks noGrp="1"/>
          </p:cNvSpPr>
          <p:nvPr>
            <p:ph type="body" sz="quarter" idx="151"/>
          </p:nvPr>
        </p:nvSpPr>
        <p:spPr/>
        <p:txBody>
          <a:bodyPr>
            <a:normAutofit fontScale="92500" lnSpcReduction="10000"/>
          </a:bodyPr>
          <a:lstStyle/>
          <a:p>
            <a:r>
              <a:rPr lang="en-US" dirty="0" smtClean="0"/>
              <a:t>Jonathan Kim,  Dr. David Costa, Dr. Monika Neda, Dr. Paul Schulte</a:t>
            </a:r>
            <a:endParaRPr lang="en-US" dirty="0"/>
          </a:p>
        </p:txBody>
      </p:sp>
      <p:sp>
        <p:nvSpPr>
          <p:cNvPr id="57" name="Text Placeholder 56"/>
          <p:cNvSpPr>
            <a:spLocks noGrp="1"/>
          </p:cNvSpPr>
          <p:nvPr>
            <p:ph type="body" sz="quarter" idx="153"/>
          </p:nvPr>
        </p:nvSpPr>
        <p:spPr/>
        <p:txBody>
          <a:bodyPr>
            <a:normAutofit fontScale="92500" lnSpcReduction="10000"/>
          </a:bodyPr>
          <a:lstStyle/>
          <a:p>
            <a:r>
              <a:rPr lang="en-US" dirty="0" smtClean="0"/>
              <a:t>Applications and Computations of Fluid Flow Problems</a:t>
            </a:r>
            <a:endParaRPr lang="en-US" dirty="0"/>
          </a:p>
        </p:txBody>
      </p:sp>
      <p:pic>
        <p:nvPicPr>
          <p:cNvPr id="59" name="Picture 15" descr="NSF_Logo.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524548" y="21712743"/>
            <a:ext cx="1521230" cy="152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9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54190" y="21999140"/>
            <a:ext cx="2362530" cy="89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Placeholder 65"/>
          <p:cNvPicPr>
            <a:picLocks noGrp="1" noChangeAspect="1"/>
          </p:cNvPicPr>
          <p:nvPr>
            <p:ph type="pic" sz="quarter" idx="135"/>
          </p:nvPr>
        </p:nvPicPr>
        <p:blipFill>
          <a:blip r:embed="rId14">
            <a:extLst>
              <a:ext uri="{28A0092B-C50C-407E-A947-70E740481C1C}">
                <a14:useLocalDpi xmlns:a14="http://schemas.microsoft.com/office/drawing/2010/main" val="0"/>
              </a:ext>
            </a:extLst>
          </a:blip>
          <a:stretch>
            <a:fillRect/>
          </a:stretch>
        </p:blipFill>
        <p:spPr>
          <a:xfrm>
            <a:off x="13724338" y="7449098"/>
            <a:ext cx="5774531" cy="770335"/>
          </a:xfrm>
          <a:noFill/>
          <a:ln>
            <a:noFill/>
          </a:ln>
        </p:spPr>
      </p:pic>
      <p:pic>
        <p:nvPicPr>
          <p:cNvPr id="62" name="Picture 40" descr="domain.jpg"/>
          <p:cNvPicPr>
            <a:picLocks noGrp="1" noChangeAspect="1"/>
          </p:cNvPicPr>
          <p:nvPr>
            <p:ph type="pic" sz="quarter" idx="131"/>
          </p:nvPr>
        </p:nvPicPr>
        <p:blipFill>
          <a:blip r:embed="rId15">
            <a:extLst>
              <a:ext uri="{28A0092B-C50C-407E-A947-70E740481C1C}">
                <a14:useLocalDpi xmlns:a14="http://schemas.microsoft.com/office/drawing/2010/main" val="0"/>
              </a:ext>
            </a:extLst>
          </a:blip>
          <a:stretch>
            <a:fillRect/>
          </a:stretch>
        </p:blipFill>
        <p:spPr bwMode="auto">
          <a:xfrm>
            <a:off x="22341649" y="7669026"/>
            <a:ext cx="9875901" cy="208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474720" y="21579840"/>
            <a:ext cx="5577840" cy="370492"/>
          </a:xfrm>
          <a:prstGeom prst="rect">
            <a:avLst/>
          </a:prstGeom>
          <a:noFill/>
        </p:spPr>
        <p:txBody>
          <a:bodyPr wrap="square" rtlCol="0">
            <a:noAutofit/>
          </a:bodyPr>
          <a:lstStyle/>
          <a:p>
            <a:r>
              <a:rPr lang="en-US" sz="1800" dirty="0" smtClean="0">
                <a:solidFill>
                  <a:srgbClr val="2C3F71"/>
                </a:solidFill>
                <a:latin typeface="Times New Roman" panose="02020603050405020304" pitchFamily="18" charset="0"/>
                <a:cs typeface="Times New Roman" panose="02020603050405020304" pitchFamily="18" charset="0"/>
              </a:rPr>
              <a:t>Fig. 1 Stent insertion in artery (http</a:t>
            </a:r>
            <a:r>
              <a:rPr lang="en-US" sz="1800" dirty="0">
                <a:solidFill>
                  <a:srgbClr val="2C3F71"/>
                </a:solidFill>
                <a:latin typeface="Times New Roman" panose="02020603050405020304" pitchFamily="18" charset="0"/>
                <a:cs typeface="Times New Roman" panose="02020603050405020304" pitchFamily="18" charset="0"/>
              </a:rPr>
              <a:t>://</a:t>
            </a:r>
            <a:r>
              <a:rPr lang="en-US" sz="1800" dirty="0" smtClean="0">
                <a:solidFill>
                  <a:srgbClr val="2C3F71"/>
                </a:solidFill>
                <a:latin typeface="Times New Roman" panose="02020603050405020304" pitchFamily="18" charset="0"/>
                <a:cs typeface="Times New Roman" panose="02020603050405020304" pitchFamily="18" charset="0"/>
              </a:rPr>
              <a:t>art-stent.com</a:t>
            </a:r>
            <a:r>
              <a:rPr lang="en-US" sz="1800" dirty="0">
                <a:solidFill>
                  <a:srgbClr val="2C3F71"/>
                </a:solidFill>
                <a:latin typeface="Times New Roman" panose="02020603050405020304" pitchFamily="18" charset="0"/>
                <a:cs typeface="Times New Roman" panose="02020603050405020304" pitchFamily="18" charset="0"/>
              </a:rPr>
              <a:t>/?</a:t>
            </a:r>
            <a:r>
              <a:rPr lang="en-US" sz="1800" dirty="0" smtClean="0">
                <a:solidFill>
                  <a:srgbClr val="2C3F71"/>
                </a:solidFill>
                <a:latin typeface="Times New Roman" panose="02020603050405020304" pitchFamily="18" charset="0"/>
                <a:cs typeface="Times New Roman" panose="02020603050405020304" pitchFamily="18" charset="0"/>
              </a:rPr>
              <a:t>p=52)</a:t>
            </a:r>
            <a:endParaRPr lang="en-US" sz="1800" dirty="0">
              <a:solidFill>
                <a:srgbClr val="2C3F71"/>
              </a:solidFill>
              <a:latin typeface="Times New Roman" panose="02020603050405020304" pitchFamily="18" charset="0"/>
              <a:cs typeface="Times New Roman" panose="02020603050405020304" pitchFamily="18" charset="0"/>
            </a:endParaRPr>
          </a:p>
        </p:txBody>
      </p:sp>
      <p:pic>
        <p:nvPicPr>
          <p:cNvPr id="64" name="Picture 2" descr="C:\Users\Monika Neda\Desktop\Jonathan\ns_gm\vortexStreet.eps"/>
          <p:cNvPicPr>
            <a:picLocks noChangeAspect="1" noChangeArrowheads="1"/>
          </p:cNvPicPr>
          <p:nvPr/>
        </p:nvPicPr>
        <p:blipFill rotWithShape="1">
          <a:blip r:embed="rId16">
            <a:extLst>
              <a:ext uri="{28A0092B-C50C-407E-A947-70E740481C1C}">
                <a14:useLocalDpi xmlns:a14="http://schemas.microsoft.com/office/drawing/2010/main" val="0"/>
              </a:ext>
            </a:extLst>
          </a:blip>
          <a:srcRect l="12766" t="4604" r="13617" b="6593"/>
          <a:stretch/>
        </p:blipFill>
        <p:spPr bwMode="auto">
          <a:xfrm>
            <a:off x="23182172" y="12603481"/>
            <a:ext cx="8366462" cy="108765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onika Neda\Desktop\Jonathan\ns_gm\drag.ep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953669" y="5760720"/>
            <a:ext cx="3058510" cy="25911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onika Neda\Desktop\Jonathan\ns_gm\lift.eps"/>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608363" y="5760720"/>
            <a:ext cx="3328823" cy="259939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onika Neda\Desktop\Jonathan\ns_gm\pressure.ep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260106" y="9065601"/>
            <a:ext cx="3394208" cy="2545656"/>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24354002" y="23593399"/>
            <a:ext cx="6022803" cy="707886"/>
          </a:xfrm>
          <a:prstGeom prst="rect">
            <a:avLst/>
          </a:prstGeom>
          <a:noFill/>
        </p:spPr>
        <p:txBody>
          <a:bodyPr wrap="none" rtlCol="0">
            <a:spAutoFit/>
          </a:bodyPr>
          <a:lstStyle/>
          <a:p>
            <a:pPr algn="ct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Fig.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5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Velocity field at time t=2s, 4s, 5s, 6s, 7s, and 8s. </a:t>
            </a:r>
          </a:p>
          <a:p>
            <a:pPr algn="ct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The background color represents the velocity magnitude.</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2" name="TextBox 71"/>
          <p:cNvSpPr txBox="1"/>
          <p:nvPr/>
        </p:nvSpPr>
        <p:spPr>
          <a:xfrm>
            <a:off x="26251756" y="9692640"/>
            <a:ext cx="1672254" cy="400110"/>
          </a:xfrm>
          <a:prstGeom prst="rect">
            <a:avLst/>
          </a:prstGeom>
          <a:noFill/>
        </p:spPr>
        <p:txBody>
          <a:bodyPr wrap="none" rtlCol="0">
            <a:spAutoFit/>
          </a:bodyPr>
          <a:lstStyle/>
          <a:p>
            <a:pPr algn="ct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Fig.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4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Domain</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3" name="TextBox 72"/>
          <p:cNvSpPr txBox="1"/>
          <p:nvPr/>
        </p:nvSpPr>
        <p:spPr>
          <a:xfrm>
            <a:off x="34430392" y="8352906"/>
            <a:ext cx="2105063" cy="400110"/>
          </a:xfrm>
          <a:prstGeom prst="rect">
            <a:avLst/>
          </a:prstGeom>
          <a:noFill/>
        </p:spPr>
        <p:txBody>
          <a:bodyPr wrap="none" rtlCol="0">
            <a:spAutoFit/>
          </a:bodyPr>
          <a:lstStyle/>
          <a:p>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Fig.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6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Drag profile</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4" name="TextBox 73"/>
          <p:cNvSpPr txBox="1"/>
          <p:nvPr/>
        </p:nvSpPr>
        <p:spPr>
          <a:xfrm>
            <a:off x="39285163" y="8359722"/>
            <a:ext cx="1975221" cy="400110"/>
          </a:xfrm>
          <a:prstGeom prst="rect">
            <a:avLst/>
          </a:prstGeom>
          <a:noFill/>
        </p:spPr>
        <p:txBody>
          <a:bodyPr wrap="none" rtlCol="0">
            <a:spAutoFit/>
          </a:bodyPr>
          <a:lstStyle/>
          <a:p>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Fig.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7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Lift profile</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5" name="TextBox 74"/>
          <p:cNvSpPr txBox="1"/>
          <p:nvPr/>
        </p:nvSpPr>
        <p:spPr>
          <a:xfrm>
            <a:off x="36187294" y="11630496"/>
            <a:ext cx="3555973" cy="400110"/>
          </a:xfrm>
          <a:prstGeom prst="rect">
            <a:avLst/>
          </a:prstGeom>
          <a:noFill/>
        </p:spPr>
        <p:txBody>
          <a:bodyPr wrap="none" rtlCol="0">
            <a:spAutoFit/>
          </a:bodyPr>
          <a:lstStyle/>
          <a:p>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Fig.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8 </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Pressure difference profile</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7" name="TextBox 76"/>
          <p:cNvSpPr txBox="1"/>
          <p:nvPr/>
        </p:nvSpPr>
        <p:spPr>
          <a:xfrm>
            <a:off x="33109468" y="12210503"/>
            <a:ext cx="9703559" cy="1631216"/>
          </a:xfrm>
          <a:prstGeom prst="rect">
            <a:avLst/>
          </a:prstGeom>
          <a:noFill/>
        </p:spPr>
        <p:txBody>
          <a:bodyPr wrap="square" rtlCol="0">
            <a:spAutoFit/>
          </a:bodyPr>
          <a:lstStyle/>
          <a:p>
            <a:r>
              <a:rPr lang="en-US" sz="2500" dirty="0" smtClean="0">
                <a:solidFill>
                  <a:schemeClr val="accent5">
                    <a:lumMod val="50000"/>
                  </a:schemeClr>
                </a:solidFill>
                <a:latin typeface="Cambria Math" panose="02040503050406030204" pitchFamily="18" charset="0"/>
                <a:ea typeface="Cambria Math" panose="02040503050406030204" pitchFamily="18" charset="0"/>
                <a:cs typeface="Times New Roman" panose="02020603050405020304" pitchFamily="18" charset="0"/>
              </a:rPr>
              <a:t>Based on their work, we conclude that the development of the drag and lift coefficients in time presented in </a:t>
            </a:r>
            <a:r>
              <a:rPr lang="en-US" sz="2500" dirty="0" smtClean="0">
                <a:solidFill>
                  <a:schemeClr val="accent5">
                    <a:lumMod val="50000"/>
                  </a:schemeClr>
                </a:solidFill>
                <a:latin typeface="Cambria Math" panose="02040503050406030204" pitchFamily="18" charset="0"/>
                <a:ea typeface="Cambria Math" panose="02040503050406030204" pitchFamily="18" charset="0"/>
                <a:cs typeface="Times New Roman" panose="02020603050405020304" pitchFamily="18" charset="0"/>
              </a:rPr>
              <a:t>Fig. 6 </a:t>
            </a:r>
            <a:r>
              <a:rPr lang="en-US" sz="2500" dirty="0" smtClean="0">
                <a:solidFill>
                  <a:schemeClr val="accent5">
                    <a:lumMod val="50000"/>
                  </a:schemeClr>
                </a:solidFill>
                <a:latin typeface="Cambria Math" panose="02040503050406030204" pitchFamily="18" charset="0"/>
                <a:ea typeface="Cambria Math" panose="02040503050406030204" pitchFamily="18" charset="0"/>
                <a:cs typeface="Times New Roman" panose="02020603050405020304" pitchFamily="18" charset="0"/>
              </a:rPr>
              <a:t>and </a:t>
            </a:r>
            <a:r>
              <a:rPr lang="en-US" sz="2500" dirty="0" smtClean="0">
                <a:solidFill>
                  <a:schemeClr val="accent5">
                    <a:lumMod val="50000"/>
                  </a:schemeClr>
                </a:solidFill>
                <a:latin typeface="Cambria Math" panose="02040503050406030204" pitchFamily="18" charset="0"/>
                <a:ea typeface="Cambria Math" panose="02040503050406030204" pitchFamily="18" charset="0"/>
                <a:cs typeface="Times New Roman" panose="02020603050405020304" pitchFamily="18" charset="0"/>
              </a:rPr>
              <a:t>7, </a:t>
            </a:r>
            <a:r>
              <a:rPr lang="en-US" sz="2500" dirty="0" smtClean="0">
                <a:solidFill>
                  <a:schemeClr val="accent5">
                    <a:lumMod val="50000"/>
                  </a:schemeClr>
                </a:solidFill>
                <a:latin typeface="Cambria Math" panose="02040503050406030204" pitchFamily="18" charset="0"/>
                <a:ea typeface="Cambria Math" panose="02040503050406030204" pitchFamily="18" charset="0"/>
                <a:cs typeface="Times New Roman" panose="02020603050405020304" pitchFamily="18" charset="0"/>
              </a:rPr>
              <a:t>is successful. </a:t>
            </a:r>
            <a:r>
              <a:rPr lang="en-US" sz="2500" smtClean="0">
                <a:solidFill>
                  <a:schemeClr val="accent5">
                    <a:lumMod val="50000"/>
                  </a:schemeClr>
                </a:solidFill>
                <a:latin typeface="Cambria Math" panose="02040503050406030204" pitchFamily="18" charset="0"/>
                <a:ea typeface="Cambria Math" panose="02040503050406030204" pitchFamily="18" charset="0"/>
                <a:cs typeface="Times New Roman" panose="02020603050405020304" pitchFamily="18" charset="0"/>
              </a:rPr>
              <a:t>Fig. </a:t>
            </a:r>
            <a:r>
              <a:rPr lang="en-US" sz="2500" dirty="0" smtClean="0">
                <a:solidFill>
                  <a:schemeClr val="accent5">
                    <a:lumMod val="50000"/>
                  </a:schemeClr>
                </a:solidFill>
                <a:latin typeface="Cambria Math" panose="02040503050406030204" pitchFamily="18" charset="0"/>
                <a:ea typeface="Cambria Math" panose="02040503050406030204" pitchFamily="18" charset="0"/>
                <a:cs typeface="Times New Roman" panose="02020603050405020304" pitchFamily="18" charset="0"/>
              </a:rPr>
              <a:t>8 </a:t>
            </a:r>
            <a:r>
              <a:rPr lang="en-US" sz="2500" dirty="0" smtClean="0">
                <a:solidFill>
                  <a:schemeClr val="accent5">
                    <a:lumMod val="50000"/>
                  </a:schemeClr>
                </a:solidFill>
                <a:latin typeface="Cambria Math" panose="02040503050406030204" pitchFamily="18" charset="0"/>
                <a:ea typeface="Cambria Math" panose="02040503050406030204" pitchFamily="18" charset="0"/>
                <a:cs typeface="Times New Roman" panose="02020603050405020304" pitchFamily="18" charset="0"/>
              </a:rPr>
              <a:t>presents the correct data for the pressure difference/drop on the circular obstacle immersed in the fluid.</a:t>
            </a:r>
            <a:endParaRPr lang="en-US" sz="2500" dirty="0">
              <a:solidFill>
                <a:schemeClr val="accent5">
                  <a:lumMod val="50000"/>
                </a:schemeClr>
              </a:solidFill>
              <a:latin typeface="Cambria Math" panose="02040503050406030204" pitchFamily="18" charset="0"/>
              <a:ea typeface="Cambria Math" panose="020405030504060302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1" name="Text Placeholder 8"/>
              <p:cNvSpPr>
                <a:spLocks noGrp="1"/>
              </p:cNvSpPr>
              <p:nvPr>
                <p:ph type="body" sz="quarter" idx="23"/>
              </p:nvPr>
            </p:nvSpPr>
            <p:spPr>
              <a:xfrm>
                <a:off x="22258342" y="9875520"/>
                <a:ext cx="10048872" cy="2770736"/>
              </a:xfrm>
            </p:spPr>
            <p:txBody>
              <a:bodyPr/>
              <a:lstStyle/>
              <a:p>
                <a:r>
                  <a:rPr lang="en-US" dirty="0" smtClean="0">
                    <a:latin typeface="Cambria Math" panose="02040503050406030204" pitchFamily="18" charset="0"/>
                    <a:ea typeface="Cambria Math" panose="02040503050406030204" pitchFamily="18" charset="0"/>
                  </a:rPr>
                  <a:t>We imposed a parabolic inflow with maximum velocity 1 at the inlet, “do-nothing” at the outlet, and zero boundary conditions at the top</a:t>
                </a:r>
                <a:r>
                  <a:rPr lang="en-US" dirty="0">
                    <a:latin typeface="Cambria Math" panose="02040503050406030204" pitchFamily="18" charset="0"/>
                    <a:ea typeface="Cambria Math" panose="02040503050406030204" pitchFamily="18" charset="0"/>
                  </a:rPr>
                  <a:t> </a:t>
                </a:r>
                <a:r>
                  <a:rPr lang="en-US" dirty="0" smtClean="0">
                    <a:latin typeface="Cambria Math" panose="02040503050406030204" pitchFamily="18" charset="0"/>
                    <a:ea typeface="Cambria Math" panose="02040503050406030204" pitchFamily="18" charset="0"/>
                  </a:rPr>
                  <a:t>and bottom of the rectangle and around the obstacle. The time step </a:t>
                </a:r>
                <a14:m>
                  <m:oMath xmlns:m="http://schemas.openxmlformats.org/officeDocument/2006/math">
                    <m:r>
                      <m:rPr>
                        <m:sty m:val="p"/>
                      </m:rPr>
                      <a:rPr lang="el-GR" i="0" dirty="0" smtClean="0">
                        <a:latin typeface="Cambria Math"/>
                        <a:ea typeface="Cambria Math" panose="02040503050406030204" pitchFamily="18" charset="0"/>
                      </a:rPr>
                      <m:t>Δ</m:t>
                    </m:r>
                    <m:r>
                      <a:rPr lang="en-US" i="1" dirty="0" smtClean="0">
                        <a:latin typeface="Cambria Math"/>
                        <a:ea typeface="Cambria Math" panose="02040503050406030204" pitchFamily="18" charset="0"/>
                      </a:rPr>
                      <m:t>𝑡</m:t>
                    </m:r>
                    <m:r>
                      <a:rPr lang="en-US" i="1" dirty="0" smtClean="0">
                        <a:latin typeface="Cambria Math"/>
                        <a:ea typeface="Cambria Math" panose="02040503050406030204" pitchFamily="18" charset="0"/>
                      </a:rPr>
                      <m:t>=0.005</m:t>
                    </m:r>
                  </m:oMath>
                </a14:m>
                <a:r>
                  <a:rPr lang="en-US" dirty="0" smtClean="0">
                    <a:latin typeface="Cambria Math" panose="02040503050406030204" pitchFamily="18" charset="0"/>
                    <a:ea typeface="Cambria Math" panose="02040503050406030204" pitchFamily="18" charset="0"/>
                  </a:rPr>
                  <a:t>, and we used Taylor-Hood finite elements (i.e. second order polynomials for velocity and first order polynomials for pressure)</a:t>
                </a:r>
                <a:endParaRPr lang="en-US" dirty="0">
                  <a:latin typeface="Cambria Math" panose="02040503050406030204" pitchFamily="18" charset="0"/>
                  <a:ea typeface="Cambria Math" panose="02040503050406030204" pitchFamily="18" charset="0"/>
                </a:endParaRPr>
              </a:p>
            </p:txBody>
          </p:sp>
        </mc:Choice>
        <mc:Fallback>
          <p:sp>
            <p:nvSpPr>
              <p:cNvPr id="71" name="Text Placeholder 8"/>
              <p:cNvSpPr>
                <a:spLocks noGrp="1" noRot="1" noChangeAspect="1" noMove="1" noResize="1" noEditPoints="1" noAdjustHandles="1" noChangeArrowheads="1" noChangeShapeType="1" noTextEdit="1"/>
              </p:cNvSpPr>
              <p:nvPr>
                <p:ph type="body" sz="quarter" idx="23"/>
              </p:nvPr>
            </p:nvSpPr>
            <p:spPr>
              <a:xfrm>
                <a:off x="22258342" y="9875520"/>
                <a:ext cx="10048872" cy="2770736"/>
              </a:xfrm>
              <a:blipFill rotWithShape="1">
                <a:blip r:embed="rId20"/>
                <a:stretch>
                  <a:fillRect/>
                </a:stretch>
              </a:blipFill>
            </p:spPr>
            <p:txBody>
              <a:bodyPr/>
              <a:lstStyle/>
              <a:p>
                <a:r>
                  <a:rPr lang="en-US">
                    <a:noFill/>
                  </a:rPr>
                  <a:t> </a:t>
                </a:r>
              </a:p>
            </p:txBody>
          </p:sp>
        </mc:Fallback>
      </mc:AlternateContent>
      <p:sp>
        <p:nvSpPr>
          <p:cNvPr id="76" name="Text Placeholder 8"/>
          <p:cNvSpPr>
            <a:spLocks noGrp="1"/>
          </p:cNvSpPr>
          <p:nvPr>
            <p:ph type="body" sz="quarter" idx="23"/>
          </p:nvPr>
        </p:nvSpPr>
        <p:spPr>
          <a:xfrm>
            <a:off x="22240878" y="24294054"/>
            <a:ext cx="10048872" cy="3046966"/>
          </a:xfrm>
        </p:spPr>
        <p:txBody>
          <a:bodyPr/>
          <a:lstStyle/>
          <a:p>
            <a:r>
              <a:rPr lang="en-US" altLang="en-US" sz="2400" dirty="0">
                <a:latin typeface="Cambria Math" panose="02040503050406030204" pitchFamily="18" charset="0"/>
                <a:ea typeface="Cambria Math" panose="02040503050406030204" pitchFamily="18" charset="0"/>
              </a:rPr>
              <a:t>The </a:t>
            </a:r>
            <a:r>
              <a:rPr lang="en-US" altLang="en-US" sz="2400" dirty="0" smtClean="0">
                <a:latin typeface="Cambria Math" panose="02040503050406030204" pitchFamily="18" charset="0"/>
                <a:ea typeface="Cambria Math" panose="02040503050406030204" pitchFamily="18" charset="0"/>
              </a:rPr>
              <a:t>formation of </a:t>
            </a:r>
            <a:r>
              <a:rPr lang="en-US" altLang="en-US" sz="2400" dirty="0">
                <a:latin typeface="Cambria Math" panose="02040503050406030204" pitchFamily="18" charset="0"/>
                <a:ea typeface="Cambria Math" panose="02040503050406030204" pitchFamily="18" charset="0"/>
              </a:rPr>
              <a:t>the </a:t>
            </a:r>
            <a:r>
              <a:rPr lang="en-US" sz="2400" dirty="0">
                <a:latin typeface="Cambria Math" panose="02040503050406030204" pitchFamily="18" charset="0"/>
                <a:ea typeface="Cambria Math" panose="02040503050406030204" pitchFamily="18" charset="0"/>
              </a:rPr>
              <a:t>Von Karman </a:t>
            </a:r>
            <a:r>
              <a:rPr lang="en-US" altLang="en-US" sz="2400" dirty="0" smtClean="0">
                <a:latin typeface="Cambria Math" panose="02040503050406030204" pitchFamily="18" charset="0"/>
                <a:ea typeface="Cambria Math" panose="02040503050406030204" pitchFamily="18" charset="0"/>
              </a:rPr>
              <a:t>vortex </a:t>
            </a:r>
            <a:r>
              <a:rPr lang="en-US" altLang="en-US" sz="2400" dirty="0" smtClean="0">
                <a:latin typeface="Cambria Math" panose="02040503050406030204" pitchFamily="18" charset="0"/>
                <a:ea typeface="Cambria Math" panose="02040503050406030204" pitchFamily="18" charset="0"/>
              </a:rPr>
              <a:t>street in Fig. 5 </a:t>
            </a:r>
            <a:r>
              <a:rPr lang="en-US" altLang="en-US" sz="2400" dirty="0">
                <a:latin typeface="Cambria Math" panose="02040503050406030204" pitchFamily="18" charset="0"/>
                <a:ea typeface="Cambria Math" panose="02040503050406030204" pitchFamily="18" charset="0"/>
              </a:rPr>
              <a:t>is a good, simple criterion for success of </a:t>
            </a:r>
            <a:r>
              <a:rPr lang="en-US" altLang="en-US" sz="2400" dirty="0" smtClean="0">
                <a:latin typeface="Cambria Math" panose="02040503050406030204" pitchFamily="18" charset="0"/>
                <a:ea typeface="Cambria Math" panose="02040503050406030204" pitchFamily="18" charset="0"/>
              </a:rPr>
              <a:t>this </a:t>
            </a:r>
            <a:r>
              <a:rPr lang="en-US" altLang="en-US" sz="2400" dirty="0">
                <a:latin typeface="Cambria Math" panose="02040503050406030204" pitchFamily="18" charset="0"/>
                <a:ea typeface="Cambria Math" panose="02040503050406030204" pitchFamily="18" charset="0"/>
              </a:rPr>
              <a:t>simulation, but another important one is accurate calculation of the pressure drop (</a:t>
            </a:r>
            <a:r>
              <a:rPr lang="el-GR" altLang="en-US" sz="2400" dirty="0">
                <a:latin typeface="Cambria Math" panose="02040503050406030204" pitchFamily="18" charset="0"/>
                <a:ea typeface="Cambria Math" panose="02040503050406030204" pitchFamily="18" charset="0"/>
              </a:rPr>
              <a:t>Δ</a:t>
            </a:r>
            <a:r>
              <a:rPr lang="en-US" altLang="en-US" sz="2400" i="1" dirty="0">
                <a:latin typeface="Cambria Math" panose="02040503050406030204" pitchFamily="18" charset="0"/>
                <a:ea typeface="Cambria Math" panose="02040503050406030204" pitchFamily="18" charset="0"/>
              </a:rPr>
              <a:t>p</a:t>
            </a:r>
            <a:r>
              <a:rPr lang="en-US" altLang="en-US" sz="2400" dirty="0">
                <a:latin typeface="Cambria Math" panose="02040503050406030204" pitchFamily="18" charset="0"/>
                <a:ea typeface="Cambria Math" panose="02040503050406030204" pitchFamily="18" charset="0"/>
              </a:rPr>
              <a:t>) across the </a:t>
            </a:r>
            <a:r>
              <a:rPr lang="en-US" altLang="en-US" sz="2400" dirty="0" smtClean="0">
                <a:latin typeface="Cambria Math" panose="02040503050406030204" pitchFamily="18" charset="0"/>
                <a:ea typeface="Cambria Math" panose="02040503050406030204" pitchFamily="18" charset="0"/>
              </a:rPr>
              <a:t>obstacle, </a:t>
            </a:r>
            <a:r>
              <a:rPr lang="en-US" altLang="en-US" sz="2400" dirty="0">
                <a:latin typeface="Cambria Math" panose="02040503050406030204" pitchFamily="18" charset="0"/>
                <a:ea typeface="Cambria Math" panose="02040503050406030204" pitchFamily="18" charset="0"/>
              </a:rPr>
              <a:t>as well as the drag (</a:t>
            </a:r>
            <a:r>
              <a:rPr lang="en-US" altLang="en-US" sz="2400" i="1" dirty="0">
                <a:latin typeface="Cambria Math" panose="02040503050406030204" pitchFamily="18" charset="0"/>
                <a:ea typeface="Cambria Math" panose="02040503050406030204" pitchFamily="18" charset="0"/>
              </a:rPr>
              <a:t>c</a:t>
            </a:r>
            <a:r>
              <a:rPr lang="en-US" altLang="en-US" sz="2400" i="1" baseline="-25000" dirty="0">
                <a:latin typeface="Cambria Math" panose="02040503050406030204" pitchFamily="18" charset="0"/>
                <a:ea typeface="Cambria Math" panose="02040503050406030204" pitchFamily="18" charset="0"/>
              </a:rPr>
              <a:t>d</a:t>
            </a:r>
            <a:r>
              <a:rPr lang="en-US" altLang="en-US" sz="2400" dirty="0">
                <a:latin typeface="Cambria Math" panose="02040503050406030204" pitchFamily="18" charset="0"/>
                <a:ea typeface="Cambria Math" panose="02040503050406030204" pitchFamily="18" charset="0"/>
              </a:rPr>
              <a:t>) and lift (</a:t>
            </a:r>
            <a:r>
              <a:rPr lang="en-US" altLang="en-US" sz="2400" i="1" dirty="0">
                <a:latin typeface="Cambria Math" panose="02040503050406030204" pitchFamily="18" charset="0"/>
                <a:ea typeface="Cambria Math" panose="02040503050406030204" pitchFamily="18" charset="0"/>
              </a:rPr>
              <a:t>c</a:t>
            </a:r>
            <a:r>
              <a:rPr lang="en-US" altLang="en-US" sz="2400" i="1" baseline="-25000" dirty="0">
                <a:latin typeface="Cambria Math" panose="02040503050406030204" pitchFamily="18" charset="0"/>
                <a:ea typeface="Cambria Math" panose="02040503050406030204" pitchFamily="18" charset="0"/>
              </a:rPr>
              <a:t>l</a:t>
            </a:r>
            <a:r>
              <a:rPr lang="en-US" altLang="en-US" sz="2400" dirty="0" smtClean="0">
                <a:latin typeface="Cambria Math" panose="02040503050406030204" pitchFamily="18" charset="0"/>
                <a:ea typeface="Cambria Math" panose="02040503050406030204" pitchFamily="18" charset="0"/>
              </a:rPr>
              <a:t>) coefficients. </a:t>
            </a:r>
            <a:r>
              <a:rPr lang="en-US" altLang="en-US" sz="2400" dirty="0">
                <a:latin typeface="Cambria Math" panose="02040503050406030204" pitchFamily="18" charset="0"/>
                <a:ea typeface="Cambria Math" panose="02040503050406030204" pitchFamily="18" charset="0"/>
              </a:rPr>
              <a:t>The pressure drop is defined simply as the difference between the pressures at the right and left edges of the </a:t>
            </a:r>
            <a:r>
              <a:rPr lang="en-US" altLang="en-US" sz="2400" dirty="0" smtClean="0">
                <a:latin typeface="Cambria Math" panose="02040503050406030204" pitchFamily="18" charset="0"/>
                <a:ea typeface="Cambria Math" panose="02040503050406030204" pitchFamily="18" charset="0"/>
              </a:rPr>
              <a:t>circle from the domain. </a:t>
            </a:r>
            <a:r>
              <a:rPr lang="en-US" altLang="en-US" sz="2400" dirty="0">
                <a:latin typeface="Cambria Math" panose="02040503050406030204" pitchFamily="18" charset="0"/>
                <a:ea typeface="Cambria Math" panose="02040503050406030204" pitchFamily="18" charset="0"/>
              </a:rPr>
              <a:t>For the drag and lift, we integrate around </a:t>
            </a:r>
            <a:r>
              <a:rPr lang="en-US" altLang="en-US" sz="2400" dirty="0" smtClean="0">
                <a:latin typeface="Cambria Math" panose="02040503050406030204" pitchFamily="18" charset="0"/>
                <a:ea typeface="Cambria Math" panose="02040503050406030204" pitchFamily="18" charset="0"/>
              </a:rPr>
              <a:t>the circle.</a:t>
            </a:r>
            <a:endParaRPr lang="en-US" dirty="0">
              <a:latin typeface="Cambria Math" panose="02040503050406030204" pitchFamily="18" charset="0"/>
              <a:ea typeface="Cambria Math" panose="02040503050406030204" pitchFamily="18" charset="0"/>
            </a:endParaRPr>
          </a:p>
        </p:txBody>
      </p:sp>
      <mc:AlternateContent xmlns:mc="http://schemas.openxmlformats.org/markup-compatibility/2006">
        <mc:Choice xmlns:a14="http://schemas.microsoft.com/office/drawing/2010/main" Requires="a14">
          <p:sp>
            <p:nvSpPr>
              <p:cNvPr id="79" name="Text Placeholder 8"/>
              <p:cNvSpPr>
                <a:spLocks noGrp="1"/>
              </p:cNvSpPr>
              <p:nvPr>
                <p:ph type="body" sz="quarter" idx="23"/>
              </p:nvPr>
            </p:nvSpPr>
            <p:spPr>
              <a:xfrm>
                <a:off x="22285405" y="29092946"/>
                <a:ext cx="10048872" cy="2499508"/>
              </a:xfrm>
            </p:spPr>
            <p:txBody>
              <a:bodyPr/>
              <a:lstStyle/>
              <a:p>
                <a:pPr>
                  <a:spcBef>
                    <a:spcPct val="50000"/>
                  </a:spcBef>
                </a:pPr>
                <a:r>
                  <a:rPr lang="en-US" altLang="en-US" sz="2400" dirty="0" smtClean="0">
                    <a:solidFill>
                      <a:srgbClr val="2C3F71"/>
                    </a:solidFill>
                    <a:latin typeface="Cambria Math" panose="02040503050406030204" pitchFamily="18" charset="0"/>
                    <a:ea typeface="Cambria Math" panose="02040503050406030204" pitchFamily="18" charset="0"/>
                  </a:rPr>
                  <a:t>where </a:t>
                </a:r>
                <a14:m>
                  <m:oMath xmlns:m="http://schemas.openxmlformats.org/officeDocument/2006/math">
                    <m:r>
                      <a:rPr lang="en-US" sz="2400" i="1">
                        <a:solidFill>
                          <a:srgbClr val="2C3F71"/>
                        </a:solidFill>
                        <a:latin typeface="Cambria Math" panose="02040503050406030204" pitchFamily="18" charset="0"/>
                      </a:rPr>
                      <m:t>𝜌</m:t>
                    </m:r>
                    <m:r>
                      <a:rPr lang="en-US" sz="2400" b="0" i="0" smtClean="0">
                        <a:solidFill>
                          <a:srgbClr val="2C3F71"/>
                        </a:solidFill>
                        <a:latin typeface="Cambria Math"/>
                      </a:rPr>
                      <m:t>=1</m:t>
                    </m:r>
                  </m:oMath>
                </a14:m>
                <a:r>
                  <a:rPr lang="en-US" altLang="en-US" sz="2400" dirty="0" smtClean="0">
                    <a:solidFill>
                      <a:srgbClr val="2C3F71"/>
                    </a:solidFill>
                    <a:latin typeface="Cambria Math" panose="02040503050406030204" pitchFamily="18" charset="0"/>
                    <a:ea typeface="Cambria Math" panose="02040503050406030204" pitchFamily="18" charset="0"/>
                  </a:rPr>
                  <a:t> is the density, </a:t>
                </a:r>
                <a14:m>
                  <m:oMath xmlns:m="http://schemas.openxmlformats.org/officeDocument/2006/math">
                    <m:r>
                      <a:rPr lang="en-US" sz="2400" i="1">
                        <a:solidFill>
                          <a:srgbClr val="2C3F71"/>
                        </a:solidFill>
                        <a:latin typeface="Cambria Math" panose="02040503050406030204" pitchFamily="18" charset="0"/>
                      </a:rPr>
                      <m:t>𝐿</m:t>
                    </m:r>
                    <m:r>
                      <a:rPr lang="en-US" sz="2400" b="0" i="1" smtClean="0">
                        <a:solidFill>
                          <a:srgbClr val="2C3F71"/>
                        </a:solidFill>
                        <a:latin typeface="Cambria Math"/>
                      </a:rPr>
                      <m:t>=0.1</m:t>
                    </m:r>
                  </m:oMath>
                </a14:m>
                <a:r>
                  <a:rPr lang="en-US" altLang="en-US" sz="2400" dirty="0" smtClean="0">
                    <a:solidFill>
                      <a:srgbClr val="2C3F71"/>
                    </a:solidFill>
                    <a:latin typeface="Cambria Math" panose="02040503050406030204" pitchFamily="18" charset="0"/>
                    <a:ea typeface="Cambria Math" panose="02040503050406030204" pitchFamily="18" charset="0"/>
                  </a:rPr>
                  <a:t> is the reference length, </a:t>
                </a:r>
                <a14:m>
                  <m:oMath xmlns:m="http://schemas.openxmlformats.org/officeDocument/2006/math">
                    <m:sSub>
                      <m:sSubPr>
                        <m:ctrlPr>
                          <a:rPr lang="en-US" altLang="en-US" sz="2400" b="0" i="1" dirty="0" smtClean="0">
                            <a:solidFill>
                              <a:srgbClr val="2C3F71"/>
                            </a:solidFill>
                            <a:latin typeface="Cambria Math"/>
                            <a:ea typeface="Cambria Math" panose="02040503050406030204" pitchFamily="18" charset="0"/>
                          </a:rPr>
                        </m:ctrlPr>
                      </m:sSubPr>
                      <m:e>
                        <m:r>
                          <a:rPr lang="en-US" altLang="en-US" sz="2400" i="1" dirty="0" smtClean="0">
                            <a:solidFill>
                              <a:srgbClr val="2C3F71"/>
                            </a:solidFill>
                            <a:latin typeface="Cambria Math"/>
                            <a:ea typeface="Cambria Math" panose="02040503050406030204" pitchFamily="18" charset="0"/>
                          </a:rPr>
                          <m:t>𝑈</m:t>
                        </m:r>
                      </m:e>
                      <m:sub>
                        <m:r>
                          <a:rPr lang="en-US" altLang="en-US" sz="2400" b="0" i="1" dirty="0" smtClean="0">
                            <a:solidFill>
                              <a:srgbClr val="2C3F71"/>
                            </a:solidFill>
                            <a:latin typeface="Cambria Math"/>
                            <a:ea typeface="Cambria Math" panose="02040503050406030204" pitchFamily="18" charset="0"/>
                          </a:rPr>
                          <m:t>𝑚𝑎𝑥</m:t>
                        </m:r>
                      </m:sub>
                    </m:sSub>
                    <m:r>
                      <a:rPr lang="en-US" altLang="en-US" sz="2400" b="0" i="1" dirty="0" smtClean="0">
                        <a:solidFill>
                          <a:srgbClr val="2C3F71"/>
                        </a:solidFill>
                        <a:latin typeface="Cambria Math"/>
                        <a:ea typeface="Cambria Math" panose="02040503050406030204" pitchFamily="18" charset="0"/>
                      </a:rPr>
                      <m:t>=1</m:t>
                    </m:r>
                  </m:oMath>
                </a14:m>
                <a:r>
                  <a:rPr lang="en-US" altLang="en-US" sz="2400" dirty="0" smtClean="0">
                    <a:solidFill>
                      <a:srgbClr val="2C3F71"/>
                    </a:solidFill>
                    <a:latin typeface="Cambria Math" panose="02040503050406030204" pitchFamily="18" charset="0"/>
                    <a:ea typeface="Cambria Math" panose="02040503050406030204" pitchFamily="18" charset="0"/>
                  </a:rPr>
                  <a:t> is max velocity, </a:t>
                </a:r>
                <a14:m>
                  <m:oMath xmlns:m="http://schemas.openxmlformats.org/officeDocument/2006/math">
                    <m:acc>
                      <m:accPr>
                        <m:chr m:val="̂"/>
                        <m:ctrlPr>
                          <a:rPr lang="en-US" i="1">
                            <a:solidFill>
                              <a:srgbClr val="2C3F71"/>
                            </a:solidFill>
                            <a:latin typeface="Cambria Math"/>
                          </a:rPr>
                        </m:ctrlPr>
                      </m:accPr>
                      <m:e>
                        <m:r>
                          <a:rPr lang="en-US" i="1">
                            <a:solidFill>
                              <a:srgbClr val="2C3F71"/>
                            </a:solidFill>
                            <a:latin typeface="Cambria Math" panose="02040503050406030204" pitchFamily="18" charset="0"/>
                          </a:rPr>
                          <m:t>𝑛</m:t>
                        </m:r>
                      </m:e>
                    </m:acc>
                  </m:oMath>
                </a14:m>
                <a:r>
                  <a:rPr lang="en-US" altLang="en-US" sz="2400" dirty="0" smtClean="0">
                    <a:solidFill>
                      <a:srgbClr val="2C3F71"/>
                    </a:solidFill>
                    <a:latin typeface="Cambria Math" panose="02040503050406030204" pitchFamily="18" charset="0"/>
                    <a:ea typeface="Cambria Math" panose="02040503050406030204" pitchFamily="18" charset="0"/>
                  </a:rPr>
                  <a:t> is the normal vector, and </a:t>
                </a:r>
                <a14:m>
                  <m:oMath xmlns:m="http://schemas.openxmlformats.org/officeDocument/2006/math">
                    <m:sSub>
                      <m:sSubPr>
                        <m:ctrlPr>
                          <a:rPr lang="en-US" sz="2400" i="1">
                            <a:solidFill>
                              <a:srgbClr val="2C3F71"/>
                            </a:solidFill>
                            <a:latin typeface="Cambria Math"/>
                          </a:rPr>
                        </m:ctrlPr>
                      </m:sSubPr>
                      <m:e>
                        <m:acc>
                          <m:accPr>
                            <m:chr m:val="̂"/>
                            <m:ctrlPr>
                              <a:rPr lang="en-US" sz="2400" i="1">
                                <a:solidFill>
                                  <a:srgbClr val="2C3F71"/>
                                </a:solidFill>
                                <a:latin typeface="Cambria Math"/>
                              </a:rPr>
                            </m:ctrlPr>
                          </m:accPr>
                          <m:e>
                            <m:r>
                              <a:rPr lang="en-US" sz="2400" i="1">
                                <a:solidFill>
                                  <a:srgbClr val="2C3F71"/>
                                </a:solidFill>
                                <a:latin typeface="Cambria Math" panose="02040503050406030204" pitchFamily="18" charset="0"/>
                              </a:rPr>
                              <m:t>𝑎</m:t>
                            </m:r>
                          </m:e>
                        </m:acc>
                      </m:e>
                      <m:sub>
                        <m:r>
                          <a:rPr lang="en-US" sz="2400" i="1">
                            <a:solidFill>
                              <a:srgbClr val="2C3F71"/>
                            </a:solidFill>
                            <a:latin typeface="Cambria Math" panose="02040503050406030204" pitchFamily="18" charset="0"/>
                          </a:rPr>
                          <m:t>𝑑</m:t>
                        </m:r>
                      </m:sub>
                    </m:sSub>
                  </m:oMath>
                </a14:m>
                <a:r>
                  <a:rPr lang="en-US" altLang="en-US" sz="2400" dirty="0" smtClean="0">
                    <a:solidFill>
                      <a:srgbClr val="2C3F71"/>
                    </a:solidFill>
                    <a:latin typeface="Cambria Math" panose="02040503050406030204" pitchFamily="18" charset="0"/>
                    <a:ea typeface="Cambria Math" panose="02040503050406030204" pitchFamily="18" charset="0"/>
                  </a:rPr>
                  <a:t> and </a:t>
                </a:r>
                <a14:m>
                  <m:oMath xmlns:m="http://schemas.openxmlformats.org/officeDocument/2006/math">
                    <m:sSub>
                      <m:sSubPr>
                        <m:ctrlPr>
                          <a:rPr lang="en-US" sz="2400" i="1">
                            <a:solidFill>
                              <a:srgbClr val="2C3F71"/>
                            </a:solidFill>
                            <a:latin typeface="Cambria Math"/>
                          </a:rPr>
                        </m:ctrlPr>
                      </m:sSubPr>
                      <m:e>
                        <m:acc>
                          <m:accPr>
                            <m:chr m:val="̂"/>
                            <m:ctrlPr>
                              <a:rPr lang="en-US" sz="2400" i="1">
                                <a:solidFill>
                                  <a:srgbClr val="2C3F71"/>
                                </a:solidFill>
                                <a:latin typeface="Cambria Math"/>
                              </a:rPr>
                            </m:ctrlPr>
                          </m:accPr>
                          <m:e>
                            <m:r>
                              <a:rPr lang="en-US" sz="2400" i="1">
                                <a:solidFill>
                                  <a:srgbClr val="2C3F71"/>
                                </a:solidFill>
                                <a:latin typeface="Cambria Math" panose="02040503050406030204" pitchFamily="18" charset="0"/>
                              </a:rPr>
                              <m:t>𝑎</m:t>
                            </m:r>
                          </m:e>
                        </m:acc>
                      </m:e>
                      <m:sub>
                        <m:r>
                          <a:rPr lang="en-US" sz="2400" i="1">
                            <a:solidFill>
                              <a:srgbClr val="2C3F71"/>
                            </a:solidFill>
                            <a:latin typeface="Cambria Math" panose="02040503050406030204" pitchFamily="18" charset="0"/>
                          </a:rPr>
                          <m:t>𝑙</m:t>
                        </m:r>
                      </m:sub>
                    </m:sSub>
                  </m:oMath>
                </a14:m>
                <a:r>
                  <a:rPr lang="en-US" altLang="en-US" sz="2400" dirty="0" smtClean="0">
                    <a:solidFill>
                      <a:srgbClr val="2C3F71"/>
                    </a:solidFill>
                    <a:latin typeface="Cambria Math" panose="02040503050406030204" pitchFamily="18" charset="0"/>
                    <a:ea typeface="Cambria Math" panose="02040503050406030204" pitchFamily="18" charset="0"/>
                  </a:rPr>
                  <a:t> are the direction vectors for drag and lift.</a:t>
                </a:r>
              </a:p>
              <a:p>
                <a:pPr>
                  <a:spcBef>
                    <a:spcPct val="50000"/>
                  </a:spcBef>
                </a:pPr>
                <a:r>
                  <a:rPr lang="en-US" altLang="en-US" sz="2400" dirty="0" smtClean="0">
                    <a:solidFill>
                      <a:srgbClr val="2C3F71"/>
                    </a:solidFill>
                    <a:latin typeface="Cambria Math" panose="02040503050406030204" pitchFamily="18" charset="0"/>
                    <a:ea typeface="Cambria Math" panose="02040503050406030204" pitchFamily="18" charset="0"/>
                  </a:rPr>
                  <a:t>John [1] and </a:t>
                </a:r>
                <a:r>
                  <a:rPr lang="en-US" altLang="en-US" sz="2400" dirty="0" err="1" smtClean="0">
                    <a:solidFill>
                      <a:srgbClr val="2C3F71"/>
                    </a:solidFill>
                    <a:latin typeface="Cambria Math" panose="02040503050406030204" pitchFamily="18" charset="0"/>
                    <a:ea typeface="Cambria Math" panose="02040503050406030204" pitchFamily="18" charset="0"/>
                  </a:rPr>
                  <a:t>Schäfer</a:t>
                </a:r>
                <a:r>
                  <a:rPr lang="en-US" altLang="en-US" sz="2400" dirty="0" smtClean="0">
                    <a:solidFill>
                      <a:srgbClr val="2C3F71"/>
                    </a:solidFill>
                    <a:latin typeface="Cambria Math" panose="02040503050406030204" pitchFamily="18" charset="0"/>
                    <a:ea typeface="Cambria Math" panose="02040503050406030204" pitchFamily="18" charset="0"/>
                  </a:rPr>
                  <a:t> </a:t>
                </a:r>
                <a:r>
                  <a:rPr lang="en-US" altLang="en-US" sz="2400" dirty="0">
                    <a:solidFill>
                      <a:srgbClr val="2C3F71"/>
                    </a:solidFill>
                    <a:latin typeface="Cambria Math" panose="02040503050406030204" pitchFamily="18" charset="0"/>
                    <a:ea typeface="Cambria Math" panose="02040503050406030204" pitchFamily="18" charset="0"/>
                  </a:rPr>
                  <a:t>and </a:t>
                </a:r>
                <a:r>
                  <a:rPr lang="en-US" altLang="en-US" sz="2400" dirty="0" err="1">
                    <a:solidFill>
                      <a:srgbClr val="2C3F71"/>
                    </a:solidFill>
                    <a:latin typeface="Cambria Math" panose="02040503050406030204" pitchFamily="18" charset="0"/>
                    <a:ea typeface="Cambria Math" panose="02040503050406030204" pitchFamily="18" charset="0"/>
                  </a:rPr>
                  <a:t>Turek</a:t>
                </a:r>
                <a:r>
                  <a:rPr lang="en-US" altLang="en-US" sz="2400" dirty="0">
                    <a:solidFill>
                      <a:srgbClr val="2C3F71"/>
                    </a:solidFill>
                    <a:latin typeface="Cambria Math" panose="02040503050406030204" pitchFamily="18" charset="0"/>
                    <a:ea typeface="Cambria Math" panose="02040503050406030204" pitchFamily="18" charset="0"/>
                  </a:rPr>
                  <a:t> </a:t>
                </a:r>
                <a:r>
                  <a:rPr lang="en-US" altLang="en-US" sz="2400" dirty="0" smtClean="0">
                    <a:solidFill>
                      <a:srgbClr val="2C3F71"/>
                    </a:solidFill>
                    <a:latin typeface="Cambria Math" panose="02040503050406030204" pitchFamily="18" charset="0"/>
                    <a:ea typeface="Cambria Math" panose="02040503050406030204" pitchFamily="18" charset="0"/>
                  </a:rPr>
                  <a:t>[3] give </a:t>
                </a:r>
                <a:r>
                  <a:rPr lang="en-US" altLang="en-US" sz="2400" dirty="0">
                    <a:solidFill>
                      <a:srgbClr val="2C3F71"/>
                    </a:solidFill>
                    <a:latin typeface="Cambria Math" panose="02040503050406030204" pitchFamily="18" charset="0"/>
                    <a:ea typeface="Cambria Math" panose="02040503050406030204" pitchFamily="18" charset="0"/>
                  </a:rPr>
                  <a:t>us reference </a:t>
                </a:r>
                <a:r>
                  <a:rPr lang="en-US" altLang="en-US" sz="2400" dirty="0" smtClean="0">
                    <a:solidFill>
                      <a:srgbClr val="2C3F71"/>
                    </a:solidFill>
                    <a:latin typeface="Cambria Math" panose="02040503050406030204" pitchFamily="18" charset="0"/>
                    <a:ea typeface="Cambria Math" panose="02040503050406030204" pitchFamily="18" charset="0"/>
                  </a:rPr>
                  <a:t>values for </a:t>
                </a:r>
                <a:r>
                  <a:rPr lang="en-US" altLang="en-US" sz="2400" dirty="0">
                    <a:solidFill>
                      <a:srgbClr val="2C3F71"/>
                    </a:solidFill>
                    <a:latin typeface="Cambria Math" panose="02040503050406030204" pitchFamily="18" charset="0"/>
                    <a:ea typeface="Cambria Math" panose="02040503050406030204" pitchFamily="18" charset="0"/>
                  </a:rPr>
                  <a:t>the </a:t>
                </a:r>
                <a:r>
                  <a:rPr lang="en-US" altLang="en-US" sz="2400" dirty="0" smtClean="0">
                    <a:solidFill>
                      <a:srgbClr val="2C3F71"/>
                    </a:solidFill>
                    <a:latin typeface="Cambria Math" panose="02040503050406030204" pitchFamily="18" charset="0"/>
                    <a:ea typeface="Cambria Math" panose="02040503050406030204" pitchFamily="18" charset="0"/>
                  </a:rPr>
                  <a:t> </a:t>
                </a:r>
                <a:r>
                  <a:rPr lang="en-US" altLang="en-US" sz="2400" dirty="0">
                    <a:solidFill>
                      <a:srgbClr val="2C3F71"/>
                    </a:solidFill>
                    <a:latin typeface="Cambria Math" panose="02040503050406030204" pitchFamily="18" charset="0"/>
                    <a:ea typeface="Cambria Math" panose="02040503050406030204" pitchFamily="18" charset="0"/>
                  </a:rPr>
                  <a:t>pressure </a:t>
                </a:r>
                <a:r>
                  <a:rPr lang="en-US" altLang="en-US" sz="2400" dirty="0" smtClean="0">
                    <a:solidFill>
                      <a:srgbClr val="2C3F71"/>
                    </a:solidFill>
                    <a:latin typeface="Cambria Math" panose="02040503050406030204" pitchFamily="18" charset="0"/>
                    <a:ea typeface="Cambria Math" panose="02040503050406030204" pitchFamily="18" charset="0"/>
                  </a:rPr>
                  <a:t>drop, drag and lift.</a:t>
                </a:r>
                <a:endParaRPr lang="en-US" altLang="en-US" sz="2400" dirty="0">
                  <a:solidFill>
                    <a:srgbClr val="2C3F71"/>
                  </a:solidFill>
                  <a:latin typeface="Cambria Math" panose="02040503050406030204" pitchFamily="18" charset="0"/>
                  <a:ea typeface="Cambria Math" panose="02040503050406030204" pitchFamily="18" charset="0"/>
                </a:endParaRPr>
              </a:p>
            </p:txBody>
          </p:sp>
        </mc:Choice>
        <mc:Fallback>
          <p:sp>
            <p:nvSpPr>
              <p:cNvPr id="79" name="Text Placeholder 8"/>
              <p:cNvSpPr>
                <a:spLocks noGrp="1" noRot="1" noChangeAspect="1" noMove="1" noResize="1" noEditPoints="1" noAdjustHandles="1" noChangeArrowheads="1" noChangeShapeType="1" noTextEdit="1"/>
              </p:cNvSpPr>
              <p:nvPr>
                <p:ph type="body" sz="quarter" idx="23"/>
              </p:nvPr>
            </p:nvSpPr>
            <p:spPr>
              <a:xfrm>
                <a:off x="22285405" y="29092946"/>
                <a:ext cx="10048872" cy="2499508"/>
              </a:xfrm>
              <a:blipFill rotWithShape="1">
                <a:blip r:embed="rId21"/>
                <a:stretch>
                  <a:fillRect/>
                </a:stretch>
              </a:blipFill>
            </p:spPr>
            <p:txBody>
              <a:bodyPr/>
              <a:lstStyle/>
              <a:p>
                <a:r>
                  <a:rPr lang="en-US">
                    <a:noFill/>
                  </a:rPr>
                  <a:t> </a:t>
                </a:r>
              </a:p>
            </p:txBody>
          </p:sp>
        </mc:Fallback>
      </mc:AlternateContent>
      <p:pic>
        <p:nvPicPr>
          <p:cNvPr id="35" name="Picture Placeholder 34"/>
          <p:cNvPicPr>
            <a:picLocks noGrp="1" noChangeAspect="1"/>
          </p:cNvPicPr>
          <p:nvPr>
            <p:ph type="pic" sz="quarter" idx="127"/>
          </p:nvPr>
        </p:nvPicPr>
        <p:blipFill>
          <a:blip r:embed="rId22">
            <a:extLst>
              <a:ext uri="{28A0092B-C50C-407E-A947-70E740481C1C}">
                <a14:useLocalDpi xmlns:a14="http://schemas.microsoft.com/office/drawing/2010/main" val="0"/>
              </a:ext>
            </a:extLst>
          </a:blip>
          <a:stretch>
            <a:fillRect/>
          </a:stretch>
        </p:blipFill>
        <p:spPr>
          <a:xfrm>
            <a:off x="3273710" y="25254081"/>
            <a:ext cx="5295900" cy="1562291"/>
          </a:xfrm>
        </p:spPr>
      </p:pic>
      <p:sp>
        <p:nvSpPr>
          <p:cNvPr id="78" name="TextBox 77"/>
          <p:cNvSpPr txBox="1"/>
          <p:nvPr/>
        </p:nvSpPr>
        <p:spPr>
          <a:xfrm>
            <a:off x="2286000" y="26887834"/>
            <a:ext cx="7680960" cy="235109"/>
          </a:xfrm>
          <a:prstGeom prst="rect">
            <a:avLst/>
          </a:prstGeom>
          <a:noFill/>
        </p:spPr>
        <p:txBody>
          <a:bodyPr wrap="square" rtlCol="0">
            <a:noAutofit/>
          </a:bodyPr>
          <a:lstStyle/>
          <a:p>
            <a:r>
              <a:rPr lang="en-US" sz="1800" dirty="0" smtClean="0">
                <a:solidFill>
                  <a:srgbClr val="2C3F71"/>
                </a:solidFill>
                <a:latin typeface="Times New Roman" panose="02020603050405020304" pitchFamily="18" charset="0"/>
                <a:cs typeface="Times New Roman" panose="02020603050405020304" pitchFamily="18" charset="0"/>
              </a:rPr>
              <a:t>Fig. 2 Types of Flow (http</a:t>
            </a:r>
            <a:r>
              <a:rPr lang="en-US" sz="1800" dirty="0">
                <a:solidFill>
                  <a:srgbClr val="2C3F71"/>
                </a:solidFill>
                <a:latin typeface="Times New Roman" panose="02020603050405020304" pitchFamily="18" charset="0"/>
                <a:cs typeface="Times New Roman" panose="02020603050405020304" pitchFamily="18" charset="0"/>
              </a:rPr>
              <a:t>://</a:t>
            </a:r>
            <a:r>
              <a:rPr lang="en-US" sz="1800" dirty="0" smtClean="0">
                <a:solidFill>
                  <a:srgbClr val="2C3F71"/>
                </a:solidFill>
                <a:latin typeface="Times New Roman" panose="02020603050405020304" pitchFamily="18" charset="0"/>
                <a:cs typeface="Times New Roman" panose="02020603050405020304" pitchFamily="18" charset="0"/>
              </a:rPr>
              <a:t>www.cvphysiology.com/Hemodynamics/H007.htm)</a:t>
            </a:r>
            <a:endParaRPr lang="en-US" sz="1800" dirty="0">
              <a:solidFill>
                <a:srgbClr val="2C3F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1410</TotalTime>
  <Words>1866</Words>
  <Application>Microsoft Office PowerPoint</Application>
  <PresentationFormat>Custom</PresentationFormat>
  <Paragraphs>104</Paragraphs>
  <Slides>1</Slides>
  <Notes>0</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36x48-Template-V2b</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Monika Neda</cp:lastModifiedBy>
  <cp:revision>192</cp:revision>
  <dcterms:created xsi:type="dcterms:W3CDTF">2012-02-03T19:11:35Z</dcterms:created>
  <dcterms:modified xsi:type="dcterms:W3CDTF">2015-10-05T18:27:39Z</dcterms:modified>
</cp:coreProperties>
</file>