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91" autoAdjust="0"/>
    <p:restoredTop sz="94632" autoAdjust="0"/>
  </p:normalViewPr>
  <p:slideViewPr>
    <p:cSldViewPr>
      <p:cViewPr>
        <p:scale>
          <a:sx n="30" d="100"/>
          <a:sy n="30" d="100"/>
        </p:scale>
        <p:origin x="-1518" y="15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3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7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1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5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69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3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57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0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9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4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9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7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5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38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9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385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771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157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543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6928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314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5700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086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4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3859" indent="0">
              <a:buNone/>
              <a:defRPr sz="9600" b="1"/>
            </a:lvl2pPr>
            <a:lvl3pPr marL="4387718" indent="0">
              <a:buNone/>
              <a:defRPr sz="8600" b="1"/>
            </a:lvl3pPr>
            <a:lvl4pPr marL="6581578" indent="0">
              <a:buNone/>
              <a:defRPr sz="7700" b="1"/>
            </a:lvl4pPr>
            <a:lvl5pPr marL="8775432" indent="0">
              <a:buNone/>
              <a:defRPr sz="7700" b="1"/>
            </a:lvl5pPr>
            <a:lvl6pPr marL="10969286" indent="0">
              <a:buNone/>
              <a:defRPr sz="7700" b="1"/>
            </a:lvl6pPr>
            <a:lvl7pPr marL="13163146" indent="0">
              <a:buNone/>
              <a:defRPr sz="7700" b="1"/>
            </a:lvl7pPr>
            <a:lvl8pPr marL="15357005" indent="0">
              <a:buNone/>
              <a:defRPr sz="7700" b="1"/>
            </a:lvl8pPr>
            <a:lvl9pPr marL="17550864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3859" indent="0">
              <a:buNone/>
              <a:defRPr sz="9600" b="1"/>
            </a:lvl2pPr>
            <a:lvl3pPr marL="4387718" indent="0">
              <a:buNone/>
              <a:defRPr sz="8600" b="1"/>
            </a:lvl3pPr>
            <a:lvl4pPr marL="6581578" indent="0">
              <a:buNone/>
              <a:defRPr sz="7700" b="1"/>
            </a:lvl4pPr>
            <a:lvl5pPr marL="8775432" indent="0">
              <a:buNone/>
              <a:defRPr sz="7700" b="1"/>
            </a:lvl5pPr>
            <a:lvl6pPr marL="10969286" indent="0">
              <a:buNone/>
              <a:defRPr sz="7700" b="1"/>
            </a:lvl6pPr>
            <a:lvl7pPr marL="13163146" indent="0">
              <a:buNone/>
              <a:defRPr sz="7700" b="1"/>
            </a:lvl7pPr>
            <a:lvl8pPr marL="15357005" indent="0">
              <a:buNone/>
              <a:defRPr sz="7700" b="1"/>
            </a:lvl8pPr>
            <a:lvl9pPr marL="17550864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9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4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0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7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7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3859" indent="0">
              <a:buNone/>
              <a:defRPr sz="5800"/>
            </a:lvl2pPr>
            <a:lvl3pPr marL="4387718" indent="0">
              <a:buNone/>
              <a:defRPr sz="4800"/>
            </a:lvl3pPr>
            <a:lvl4pPr marL="6581578" indent="0">
              <a:buNone/>
              <a:defRPr sz="4300"/>
            </a:lvl4pPr>
            <a:lvl5pPr marL="8775432" indent="0">
              <a:buNone/>
              <a:defRPr sz="4300"/>
            </a:lvl5pPr>
            <a:lvl6pPr marL="10969286" indent="0">
              <a:buNone/>
              <a:defRPr sz="4300"/>
            </a:lvl6pPr>
            <a:lvl7pPr marL="13163146" indent="0">
              <a:buNone/>
              <a:defRPr sz="4300"/>
            </a:lvl7pPr>
            <a:lvl8pPr marL="15357005" indent="0">
              <a:buNone/>
              <a:defRPr sz="4300"/>
            </a:lvl8pPr>
            <a:lvl9pPr marL="17550864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1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3859" indent="0">
              <a:buNone/>
              <a:defRPr sz="13400"/>
            </a:lvl2pPr>
            <a:lvl3pPr marL="4387718" indent="0">
              <a:buNone/>
              <a:defRPr sz="11500"/>
            </a:lvl3pPr>
            <a:lvl4pPr marL="6581578" indent="0">
              <a:buNone/>
              <a:defRPr sz="9600"/>
            </a:lvl4pPr>
            <a:lvl5pPr marL="8775432" indent="0">
              <a:buNone/>
              <a:defRPr sz="9600"/>
            </a:lvl5pPr>
            <a:lvl6pPr marL="10969286" indent="0">
              <a:buNone/>
              <a:defRPr sz="9600"/>
            </a:lvl6pPr>
            <a:lvl7pPr marL="13163146" indent="0">
              <a:buNone/>
              <a:defRPr sz="9600"/>
            </a:lvl7pPr>
            <a:lvl8pPr marL="15357005" indent="0">
              <a:buNone/>
              <a:defRPr sz="9600"/>
            </a:lvl8pPr>
            <a:lvl9pPr marL="17550864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3859" indent="0">
              <a:buNone/>
              <a:defRPr sz="5800"/>
            </a:lvl2pPr>
            <a:lvl3pPr marL="4387718" indent="0">
              <a:buNone/>
              <a:defRPr sz="4800"/>
            </a:lvl3pPr>
            <a:lvl4pPr marL="6581578" indent="0">
              <a:buNone/>
              <a:defRPr sz="4300"/>
            </a:lvl4pPr>
            <a:lvl5pPr marL="8775432" indent="0">
              <a:buNone/>
              <a:defRPr sz="4300"/>
            </a:lvl5pPr>
            <a:lvl6pPr marL="10969286" indent="0">
              <a:buNone/>
              <a:defRPr sz="4300"/>
            </a:lvl6pPr>
            <a:lvl7pPr marL="13163146" indent="0">
              <a:buNone/>
              <a:defRPr sz="4300"/>
            </a:lvl7pPr>
            <a:lvl8pPr marL="15357005" indent="0">
              <a:buNone/>
              <a:defRPr sz="4300"/>
            </a:lvl8pPr>
            <a:lvl9pPr marL="17550864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768" tIns="219389" rIns="438768" bIns="2193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7"/>
            <a:ext cx="39502080" cy="21724622"/>
          </a:xfrm>
          <a:prstGeom prst="rect">
            <a:avLst/>
          </a:prstGeom>
        </p:spPr>
        <p:txBody>
          <a:bodyPr vert="horz" lIns="438768" tIns="219389" rIns="438768" bIns="2193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768" tIns="219389" rIns="438768" bIns="219389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D6F5-8C44-4B28-B318-A46175C1A0B6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768" tIns="219389" rIns="438768" bIns="219389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768" tIns="219389" rIns="438768" bIns="219389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43700-B27F-4024-8D6D-B34646480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0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387718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392" indent="-1645392" algn="l" defTabSz="4387718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018" indent="-1371158" algn="l" defTabSz="4387718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4643" indent="-1096925" algn="l" defTabSz="4387718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78502" indent="-1096925" algn="l" defTabSz="4387718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2362" indent="-1096925" algn="l" defTabSz="4387718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6221" indent="-1096925" algn="l" defTabSz="4387718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0080" indent="-1096925" algn="l" defTabSz="4387718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3930" indent="-1096925" algn="l" defTabSz="4387718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47789" indent="-1096925" algn="l" defTabSz="4387718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3859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7718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578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5432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9286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3146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7005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0864" algn="l" defTabSz="4387718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5.emf"/><Relationship Id="rId26" Type="http://schemas.openxmlformats.org/officeDocument/2006/relationships/image" Target="../media/image8.emf"/><Relationship Id="rId3" Type="http://schemas.openxmlformats.org/officeDocument/2006/relationships/image" Target="../media/image13.png"/><Relationship Id="rId21" Type="http://schemas.openxmlformats.org/officeDocument/2006/relationships/image" Target="../media/image6.emf"/><Relationship Id="rId34" Type="http://schemas.openxmlformats.org/officeDocument/2006/relationships/image" Target="../media/image12.emf"/><Relationship Id="rId7" Type="http://schemas.openxmlformats.org/officeDocument/2006/relationships/image" Target="../media/image15.png"/><Relationship Id="rId12" Type="http://schemas.openxmlformats.org/officeDocument/2006/relationships/image" Target="../media/image3.emf"/><Relationship Id="rId17" Type="http://schemas.openxmlformats.org/officeDocument/2006/relationships/package" Target="../embeddings/Microsoft_Excel_Worksheet5.xlsx"/><Relationship Id="rId25" Type="http://schemas.openxmlformats.org/officeDocument/2006/relationships/package" Target="../embeddings/Microsoft_Excel_Worksheet8.xlsx"/><Relationship Id="rId33" Type="http://schemas.openxmlformats.org/officeDocument/2006/relationships/package" Target="../embeddings/Microsoft_Excel_Worksheet12.xlsx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png"/><Relationship Id="rId20" Type="http://schemas.openxmlformats.org/officeDocument/2006/relationships/package" Target="../embeddings/Microsoft_Excel_Worksheet6.xlsx"/><Relationship Id="rId29" Type="http://schemas.openxmlformats.org/officeDocument/2006/relationships/package" Target="../embeddings/Microsoft_Excel_Worksheet10.xlsx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package" Target="../embeddings/Microsoft_Excel_Worksheet3.xlsx"/><Relationship Id="rId24" Type="http://schemas.openxmlformats.org/officeDocument/2006/relationships/image" Target="../media/image7.emf"/><Relationship Id="rId32" Type="http://schemas.openxmlformats.org/officeDocument/2006/relationships/image" Target="../media/image11.emf"/><Relationship Id="rId5" Type="http://schemas.openxmlformats.org/officeDocument/2006/relationships/package" Target="../embeddings/Microsoft_Excel_Worksheet1.xlsx"/><Relationship Id="rId15" Type="http://schemas.openxmlformats.org/officeDocument/2006/relationships/image" Target="../media/image4.emf"/><Relationship Id="rId23" Type="http://schemas.openxmlformats.org/officeDocument/2006/relationships/package" Target="../embeddings/Microsoft_Excel_Worksheet7.xlsx"/><Relationship Id="rId28" Type="http://schemas.openxmlformats.org/officeDocument/2006/relationships/image" Target="../media/image9.emf"/><Relationship Id="rId10" Type="http://schemas.openxmlformats.org/officeDocument/2006/relationships/image" Target="../media/image16.png"/><Relationship Id="rId19" Type="http://schemas.openxmlformats.org/officeDocument/2006/relationships/image" Target="../media/image19.png"/><Relationship Id="rId31" Type="http://schemas.openxmlformats.org/officeDocument/2006/relationships/package" Target="../embeddings/Microsoft_Excel_Worksheet11.xlsx"/><Relationship Id="rId4" Type="http://schemas.openxmlformats.org/officeDocument/2006/relationships/image" Target="../media/image14.png"/><Relationship Id="rId9" Type="http://schemas.openxmlformats.org/officeDocument/2006/relationships/image" Target="../media/image2.emf"/><Relationship Id="rId14" Type="http://schemas.openxmlformats.org/officeDocument/2006/relationships/package" Target="../embeddings/Microsoft_Excel_Worksheet4.xlsx"/><Relationship Id="rId22" Type="http://schemas.openxmlformats.org/officeDocument/2006/relationships/image" Target="../media/image20.png"/><Relationship Id="rId27" Type="http://schemas.openxmlformats.org/officeDocument/2006/relationships/package" Target="../embeddings/Microsoft_Excel_Worksheet9.xlsx"/><Relationship Id="rId30" Type="http://schemas.openxmlformats.org/officeDocument/2006/relationships/image" Target="../media/image10.emf"/><Relationship Id="rId35" Type="http://schemas.openxmlformats.org/officeDocument/2006/relationships/image" Target="../media/image21.png"/><Relationship Id="rId8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3891200" cy="3048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Modeling and Prediction of Cancer Growth </a:t>
            </a:r>
          </a:p>
          <a:p>
            <a:pPr algn="ctr"/>
            <a:r>
              <a:rPr lang="en-US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Louisa </a:t>
            </a:r>
            <a:r>
              <a:rPr lang="en-US" sz="9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Owuor</a:t>
            </a:r>
            <a:r>
              <a:rPr lang="en-US" sz="9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  Dr. Monika </a:t>
            </a:r>
            <a:r>
              <a:rPr lang="en-US" sz="9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Neda</a:t>
            </a:r>
            <a:endParaRPr lang="en-US" sz="9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048000"/>
            <a:ext cx="438912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Department of Mathematical  Sciences, University  of  Nevada  </a:t>
            </a:r>
            <a:r>
              <a:rPr lang="en-US" smtClean="0"/>
              <a:t>Las  Vegas,  </a:t>
            </a:r>
            <a:r>
              <a:rPr lang="en-US" dirty="0" smtClean="0"/>
              <a:t>2013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" y="4892040"/>
            <a:ext cx="1045464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en-US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INTRODUCTION</a:t>
            </a:r>
          </a:p>
          <a:p>
            <a:endParaRPr lang="en-US" sz="3200" dirty="0" smtClean="0">
              <a:latin typeface="Palatino Linotype" pitchFamily="18" charset="0"/>
            </a:endParaRPr>
          </a:p>
          <a:p>
            <a:r>
              <a:rPr lang="en-US" sz="3200" dirty="0" smtClean="0">
                <a:latin typeface="Palatino Linotype" pitchFamily="18" charset="0"/>
              </a:rPr>
              <a:t>Modeling tumor growth and treatment has become one of the leading research areas since cancer is a major cause of death in our modern society. Predicting tumor growth requires  a multidisciplinary work. The latest trends also include the intellectual energy of scientists working in the field of mathematics and statistics collaborating closely with biologists and </a:t>
            </a:r>
            <a:r>
              <a:rPr lang="en-US" sz="3200" dirty="0" smtClean="0">
                <a:latin typeface="Palatino Linotype" pitchFamily="18" charset="0"/>
              </a:rPr>
              <a:t>clinicians[1]. </a:t>
            </a:r>
            <a:endParaRPr lang="en-US" sz="3200" dirty="0" smtClean="0">
              <a:latin typeface="Palatino Linotype" pitchFamily="18" charset="0"/>
            </a:endParaRPr>
          </a:p>
          <a:p>
            <a:r>
              <a:rPr lang="en-US" sz="3200" dirty="0" smtClean="0">
                <a:latin typeface="Palatino Linotype" pitchFamily="18" charset="0"/>
              </a:rPr>
              <a:t>The </a:t>
            </a:r>
            <a:r>
              <a:rPr lang="en-US" sz="3200" dirty="0" err="1" smtClean="0">
                <a:latin typeface="Palatino Linotype" pitchFamily="18" charset="0"/>
              </a:rPr>
              <a:t>Gompertz</a:t>
            </a:r>
            <a:r>
              <a:rPr lang="en-US" sz="3200" dirty="0" smtClean="0">
                <a:latin typeface="Palatino Linotype" pitchFamily="18" charset="0"/>
              </a:rPr>
              <a:t> equation and the logistic equation have been used to give insight within cancer research that have significant impact on epidemiological studies and clinical practice, [2].</a:t>
            </a:r>
            <a:endParaRPr lang="en-US" sz="3200" dirty="0">
              <a:latin typeface="Palatino Linotyp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-30480" y="12113688"/>
                <a:ext cx="10622280" cy="34407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144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b="1" u="sng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Gompertz equation</a:t>
                </a:r>
                <a:endParaRPr lang="en-US" sz="3200" u="sng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alatino Linotype" pitchFamily="18" charset="0"/>
                  <a:ea typeface="Calibri"/>
                  <a:cs typeface="Times New Roman"/>
                </a:endParaRPr>
              </a:p>
              <a:p>
                <a:pPr lvl="0" defTabSz="9144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3200" dirty="0">
                    <a:solidFill>
                      <a:srgbClr val="000000"/>
                    </a:solidFill>
                    <a:latin typeface="Palatino Linotype" pitchFamily="18" charset="0"/>
                    <a:ea typeface="Calibri"/>
                    <a:cs typeface="Times New Roman"/>
                  </a:rPr>
                  <a:t>The </a:t>
                </a:r>
                <a:r>
                  <a:rPr lang="en-US" sz="3200" dirty="0" err="1">
                    <a:solidFill>
                      <a:srgbClr val="000000"/>
                    </a:solidFill>
                    <a:latin typeface="Palatino Linotype" pitchFamily="18" charset="0"/>
                    <a:ea typeface="Calibri"/>
                    <a:cs typeface="Times New Roman"/>
                  </a:rPr>
                  <a:t>Gompertz</a:t>
                </a:r>
                <a:r>
                  <a:rPr lang="en-US" sz="3200" dirty="0">
                    <a:solidFill>
                      <a:srgbClr val="000000"/>
                    </a:solidFill>
                    <a:latin typeface="Palatino Linotype" pitchFamily="18" charset="0"/>
                    <a:ea typeface="Calibri"/>
                    <a:cs typeface="Times New Roman"/>
                  </a:rPr>
                  <a:t> growth law has been shown to provide a good fit for the growth data of numerous </a:t>
                </a:r>
                <a:r>
                  <a:rPr lang="en-US" sz="3200" i="1" dirty="0">
                    <a:solidFill>
                      <a:srgbClr val="000000"/>
                    </a:solidFill>
                    <a:latin typeface="Palatino Linotype" pitchFamily="18" charset="0"/>
                    <a:ea typeface="Calibri"/>
                    <a:cs typeface="Times New Roman"/>
                  </a:rPr>
                  <a:t>tumors</a:t>
                </a:r>
                <a:r>
                  <a:rPr lang="en-US" sz="3200" dirty="0">
                    <a:solidFill>
                      <a:srgbClr val="000000"/>
                    </a:solidFill>
                    <a:latin typeface="Palatino Linotype" pitchFamily="18" charset="0"/>
                    <a:ea typeface="Calibri"/>
                    <a:cs typeface="Times New Roman"/>
                  </a:rPr>
                  <a:t>. It is given by </a:t>
                </a:r>
                <a:r>
                  <a:rPr lang="en-US" sz="3200" dirty="0" smtClean="0">
                    <a:solidFill>
                      <a:srgbClr val="000000"/>
                    </a:solidFill>
                    <a:latin typeface="Palatino Linotype" pitchFamily="18" charset="0"/>
                    <a:ea typeface="Calibri"/>
                    <a:cs typeface="Times New Roman"/>
                  </a:rPr>
                  <a:t>the equation:</a:t>
                </a:r>
                <a:endParaRPr lang="en-US" sz="3200" dirty="0">
                  <a:solidFill>
                    <a:prstClr val="black"/>
                  </a:solidFill>
                  <a:latin typeface="Palatino Linotype" pitchFamily="18" charset="0"/>
                  <a:ea typeface="Calibri"/>
                  <a:cs typeface="Times New Roman"/>
                </a:endParaRPr>
              </a:p>
              <a:p>
                <a:pPr lvl="0" algn="ctr" defTabSz="9144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𝒅</m:t>
                        </m:r>
                        <m:r>
                          <a:rPr lang="en-US" sz="3200" b="1" i="1" smtClean="0">
                            <a:solidFill>
                              <a:srgbClr val="000000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𝒚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00"/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𝒅𝒕</m:t>
                        </m:r>
                      </m:den>
                    </m:f>
                    <m:r>
                      <a:rPr lang="en-US" sz="3200" b="1" i="1">
                        <a:solidFill>
                          <a:srgbClr val="000000"/>
                        </a:solidFill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00000"/>
                        </a:solidFill>
                        <a:latin typeface="Cambria Math"/>
                        <a:ea typeface="Calibri"/>
                        <a:cs typeface="Times New Roman"/>
                      </a:rPr>
                      <m:t>𝒓𝒚</m:t>
                    </m:r>
                    <m:r>
                      <a:rPr lang="en-US" sz="3200" b="1" i="1">
                        <a:solidFill>
                          <a:srgbClr val="000000"/>
                        </a:solidFill>
                        <a:latin typeface="Cambria Math"/>
                        <a:ea typeface="Calibri"/>
                        <a:cs typeface="Times New Roman"/>
                      </a:rPr>
                      <m:t>𝒍𝒏</m:t>
                    </m:r>
                    <m:r>
                      <a:rPr lang="en-US" sz="3200" b="1" i="1">
                        <a:solidFill>
                          <a:srgbClr val="000000"/>
                        </a:solidFill>
                        <a:latin typeface="Cambria Math"/>
                        <a:ea typeface="Calibri"/>
                        <a:cs typeface="Times New Roman"/>
                      </a:rPr>
                      <m:t>(</m:t>
                    </m:r>
                    <m:r>
                      <a:rPr lang="en-US" sz="3200" b="1" i="1" smtClean="0">
                        <a:solidFill>
                          <a:srgbClr val="000000"/>
                        </a:solidFill>
                        <a:latin typeface="Cambria Math"/>
                        <a:ea typeface="Calibri"/>
                        <a:cs typeface="Times New Roman"/>
                      </a:rPr>
                      <m:t>𝑲</m:t>
                    </m:r>
                    <m:r>
                      <a:rPr lang="en-US" sz="3200" b="1" i="1" smtClean="0">
                        <a:solidFill>
                          <a:srgbClr val="000000"/>
                        </a:solidFill>
                        <a:latin typeface="Cambria Math"/>
                        <a:ea typeface="Calibri"/>
                        <a:cs typeface="Times New Roman"/>
                      </a:rPr>
                      <m:t>/</m:t>
                    </m:r>
                    <m:r>
                      <a:rPr lang="en-US" sz="3200" b="1" i="1" smtClean="0">
                        <a:solidFill>
                          <a:srgbClr val="000000"/>
                        </a:solidFill>
                        <a:latin typeface="Cambria Math"/>
                        <a:ea typeface="Calibri"/>
                        <a:cs typeface="Times New Roman"/>
                      </a:rPr>
                      <m:t>𝒚</m:t>
                    </m:r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  <a:ea typeface="Calibri"/>
                    <a:cs typeface="Times New Roman"/>
                  </a:rPr>
                  <a:t>),</a:t>
                </a:r>
                <a:endParaRPr lang="en-US" sz="32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480" y="12113688"/>
                <a:ext cx="10622280" cy="3440750"/>
              </a:xfrm>
              <a:prstGeom prst="rect">
                <a:avLst/>
              </a:prstGeom>
              <a:blipFill rotWithShape="1">
                <a:blip r:embed="rId3"/>
                <a:stretch>
                  <a:fillRect l="-1549" t="-1239" b="-1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43123" y="15995656"/>
                <a:ext cx="10652760" cy="16738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latin typeface="Palatino Linotype" pitchFamily="18" charset="0"/>
                  </a:rPr>
                  <a:t>w</a:t>
                </a:r>
                <a:r>
                  <a:rPr lang="en-US" sz="3200" dirty="0" smtClean="0">
                    <a:latin typeface="Palatino Linotype" pitchFamily="18" charset="0"/>
                  </a:rPr>
                  <a:t>here </a:t>
                </a:r>
                <a:r>
                  <a:rPr lang="en-US" sz="3200" b="1" dirty="0">
                    <a:latin typeface="Palatino Linotype" pitchFamily="18" charset="0"/>
                  </a:rPr>
                  <a:t>r </a:t>
                </a:r>
                <a:r>
                  <a:rPr lang="en-US" sz="3200" dirty="0">
                    <a:latin typeface="Palatino Linotype" pitchFamily="18" charset="0"/>
                  </a:rPr>
                  <a:t>represents the growth rate, </a:t>
                </a:r>
                <a:r>
                  <a:rPr lang="en-US" sz="3200" b="1" dirty="0" smtClean="0">
                    <a:latin typeface="Palatino Linotype" pitchFamily="18" charset="0"/>
                  </a:rPr>
                  <a:t>y</a:t>
                </a:r>
                <a:r>
                  <a:rPr lang="en-US" sz="3200" dirty="0" smtClean="0">
                    <a:latin typeface="Palatino Linotype" pitchFamily="18" charset="0"/>
                  </a:rPr>
                  <a:t> represents </a:t>
                </a:r>
                <a:r>
                  <a:rPr lang="en-US" sz="3200" dirty="0">
                    <a:latin typeface="Palatino Linotype" pitchFamily="18" charset="0"/>
                  </a:rPr>
                  <a:t>the number of </a:t>
                </a:r>
                <a:r>
                  <a:rPr lang="en-US" sz="3200" dirty="0" smtClean="0">
                    <a:latin typeface="Palatino Linotype" pitchFamily="18" charset="0"/>
                  </a:rPr>
                  <a:t>tumor cells , </a:t>
                </a:r>
                <a:r>
                  <a:rPr lang="en-US" sz="3200" dirty="0">
                    <a:latin typeface="Palatino Linotype" pitchFamily="18" charset="0"/>
                  </a:rPr>
                  <a:t>and </a:t>
                </a:r>
                <a:r>
                  <a:rPr lang="en-US" sz="3200" b="1" dirty="0" smtClean="0">
                    <a:latin typeface="Palatino Linotype" pitchFamily="18" charset="0"/>
                  </a:rPr>
                  <a:t>K</a:t>
                </a:r>
                <a:r>
                  <a:rPr lang="en-US" sz="3200" dirty="0" smtClean="0">
                    <a:latin typeface="Palatino Linotype" pitchFamily="18" charset="0"/>
                  </a:rPr>
                  <a:t> </a:t>
                </a:r>
                <a:r>
                  <a:rPr lang="en-US" sz="3200" dirty="0">
                    <a:latin typeface="Palatino Linotype" pitchFamily="18" charset="0"/>
                  </a:rPr>
                  <a:t>is the saturation level. </a:t>
                </a:r>
              </a:p>
              <a:p>
                <a:pPr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3200" dirty="0" smtClean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The </a:t>
                </a:r>
                <a:r>
                  <a:rPr lang="en-US" sz="3200" dirty="0" err="1" smtClean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Gompertz</a:t>
                </a:r>
                <a:r>
                  <a:rPr lang="en-US" sz="3200" dirty="0" smtClean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 equation,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dirty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200" b="1" i="1" dirty="0">
                            <a:latin typeface="Cambria Math"/>
                            <a:cs typeface="Times New Roman"/>
                          </a:rPr>
                          <m:t>𝒚</m:t>
                        </m:r>
                        <m:d>
                          <m:dPr>
                            <m:ctrlPr>
                              <a:rPr lang="en-US" sz="3200" b="1" i="1" dirty="0">
                                <a:latin typeface="Cambria Math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3200" b="1" i="1" dirty="0">
                                <a:latin typeface="Cambria Math"/>
                                <a:cs typeface="Times New Roman"/>
                              </a:rPr>
                              <m:t>𝟎</m:t>
                            </m:r>
                          </m:e>
                        </m:d>
                        <m:r>
                          <a:rPr lang="en-US" sz="3200" b="1" i="1" dirty="0">
                            <a:latin typeface="Cambria Math"/>
                            <a:cs typeface="Times New Roman"/>
                          </a:rPr>
                          <m:t>=</m:t>
                        </m:r>
                        <m:r>
                          <a:rPr lang="en-US" sz="3200" b="1" i="1" dirty="0">
                            <a:latin typeface="Cambria Math"/>
                            <a:cs typeface="Times New Roman"/>
                          </a:rPr>
                          <m:t>𝒚</m:t>
                        </m:r>
                      </m:e>
                      <m:sub>
                        <m:r>
                          <a:rPr lang="en-US" sz="3200" b="1" i="1" dirty="0">
                            <a:latin typeface="Cambria Math"/>
                            <a:cs typeface="Times New Roman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 as initial condition, has the solution:</a:t>
                </a:r>
                <a:endParaRPr lang="en-US" sz="3200" dirty="0">
                  <a:latin typeface="Palatino Linotype" pitchFamily="18" charset="0"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Cambria Math" pitchFamily="18" charset="0"/>
                        <a:cs typeface="Times New Roman"/>
                      </a:rPr>
                      <m:t>𝒚</m:t>
                    </m:r>
                    <m:d>
                      <m:dPr>
                        <m:ctrlPr>
                          <a:rPr lang="en-US" sz="4000" b="1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 pitchFamily="18" charset="0"/>
                            <a:cs typeface="Times New Roman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srgbClr val="000000"/>
                            </a:solidFill>
                            <a:effectLst/>
                            <a:latin typeface="Cambria Math" pitchFamily="18" charset="0"/>
                            <a:ea typeface="Cambria Math" pitchFamily="18" charset="0"/>
                            <a:cs typeface="Times New Roman"/>
                          </a:rPr>
                          <m:t>𝒕</m:t>
                        </m:r>
                      </m:e>
                    </m:d>
                    <m:r>
                      <a:rPr lang="en-US" sz="4000" b="1" i="1">
                        <a:solidFill>
                          <a:srgbClr val="000000"/>
                        </a:solidFill>
                        <a:effectLst/>
                        <a:latin typeface="Cambria Math" pitchFamily="18" charset="0"/>
                        <a:ea typeface="Cambria Math" pitchFamily="18" charset="0"/>
                        <a:cs typeface="Times New Roman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000000"/>
                        </a:solidFill>
                        <a:effectLst/>
                        <a:latin typeface="Cambria Math"/>
                        <a:ea typeface="Cambria Math" pitchFamily="18" charset="0"/>
                        <a:cs typeface="Times New Roman"/>
                      </a:rPr>
                      <m:t>𝑲</m:t>
                    </m:r>
                    <m:sSup>
                      <m:sSupPr>
                        <m:ctrlPr>
                          <a:rPr lang="en-US" sz="4000" b="1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 pitchFamily="18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rgbClr val="000000"/>
                            </a:solidFill>
                            <a:effectLst/>
                            <a:latin typeface="Cambria Math" pitchFamily="18" charset="0"/>
                            <a:ea typeface="Cambria Math" pitchFamily="18" charset="0"/>
                            <a:cs typeface="Times New Roman"/>
                          </a:rPr>
                          <m:t>𝒆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 pitchFamily="18" charset="0"/>
                            <a:cs typeface="Times New Roman"/>
                          </a:rPr>
                          <m:t>𝒍𝒏</m:t>
                        </m:r>
                        <m:r>
                          <a:rPr lang="en-US" sz="4000" b="1" i="1" smtClean="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 pitchFamily="18" charset="0"/>
                            <a:cs typeface="Times New Roman"/>
                          </a:rPr>
                          <m:t>(</m:t>
                        </m:r>
                        <m:f>
                          <m:fPr>
                            <m:ctrlPr>
                              <a:rPr lang="en-US" sz="4000" b="1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mbria Math" pitchFamily="18" charset="0"/>
                                <a:cs typeface="Times New Roman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4000" b="1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mbria Math" pitchFamily="18" charset="0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mbria Math" pitchFamily="18" charset="0"/>
                                    <a:cs typeface="Times New Roman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4000" b="1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Cambria Math" pitchFamily="18" charset="0"/>
                                    <a:cs typeface="Times New Roman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4000" b="1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mbria Math" pitchFamily="18" charset="0"/>
                                <a:cs typeface="Times New Roman"/>
                              </a:rPr>
                              <m:t>𝑲</m:t>
                            </m:r>
                          </m:den>
                        </m:f>
                        <m:sSup>
                          <m:sSupPr>
                            <m:ctrlPr>
                              <a:rPr lang="en-US" sz="4000" b="1" i="1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mbria Math" pitchFamily="18" charset="0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mbria Math" pitchFamily="18" charset="0"/>
                                <a:cs typeface="Times New Roman"/>
                              </a:rPr>
                              <m:t>)</m:t>
                            </m:r>
                            <m:r>
                              <a:rPr lang="en-US" sz="4000" b="1" i="1">
                                <a:solidFill>
                                  <a:srgbClr val="000000"/>
                                </a:solidFill>
                                <a:effectLst/>
                                <a:latin typeface="Cambria Math" pitchFamily="18" charset="0"/>
                                <a:ea typeface="Cambria Math" pitchFamily="18" charset="0"/>
                                <a:cs typeface="Times New Roman"/>
                              </a:rPr>
                              <m:t>𝒆</m:t>
                            </m:r>
                          </m:e>
                          <m:sup>
                            <m:r>
                              <a:rPr lang="en-US" sz="4000" b="1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mbria Math" pitchFamily="18" charset="0"/>
                                <a:cs typeface="Times New Roman"/>
                              </a:rPr>
                              <m:t>−</m:t>
                            </m:r>
                            <m:r>
                              <a:rPr lang="en-US" sz="4000" b="1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Cambria Math" pitchFamily="18" charset="0"/>
                                <a:cs typeface="Times New Roman"/>
                              </a:rPr>
                              <m:t>𝒓𝒕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0000"/>
                    </a:solidFill>
                    <a:effectLst/>
                    <a:latin typeface="Cambria Math" pitchFamily="18" charset="0"/>
                    <a:ea typeface="Cambria Math" pitchFamily="18" charset="0"/>
                    <a:cs typeface="Times New Roman"/>
                  </a:rPr>
                  <a:t>.</a:t>
                </a:r>
                <a:r>
                  <a:rPr lang="en-US" sz="4000" b="1" dirty="0">
                    <a:solidFill>
                      <a:srgbClr val="000000"/>
                    </a:solidFill>
                    <a:effectLst/>
                    <a:latin typeface="Cambria Math" pitchFamily="18" charset="0"/>
                    <a:ea typeface="Cambria Math" pitchFamily="18" charset="0"/>
                    <a:cs typeface="Times New Roman"/>
                  </a:rPr>
                  <a:t>   </a:t>
                </a:r>
                <a:endParaRPr lang="en-US" sz="4000" b="1" dirty="0">
                  <a:latin typeface="Cambria Math" pitchFamily="18" charset="0"/>
                  <a:ea typeface="Cambria Math" pitchFamily="18" charset="0"/>
                  <a:cs typeface="Times New Roman"/>
                </a:endParaRPr>
              </a:p>
              <a:p>
                <a:r>
                  <a:rPr lang="en-US" sz="3200" dirty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This equation fits experimental and clinical data, and uncovers growth-regulatory mechanisms in animal and human cancers. In addition, when used to relate a tumor's size to its rate of regression in response to therapy </a:t>
                </a:r>
                <a:r>
                  <a:rPr lang="en-US" sz="3200" dirty="0" err="1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Gompertz</a:t>
                </a:r>
                <a:r>
                  <a:rPr lang="en-US" sz="3200" dirty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 equation has aided in the design of successful clinical </a:t>
                </a:r>
                <a:r>
                  <a:rPr lang="en-US" sz="3200" dirty="0" smtClean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trials, </a:t>
                </a:r>
                <a:r>
                  <a:rPr lang="en-US" sz="3200" dirty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[1</a:t>
                </a:r>
                <a:r>
                  <a:rPr lang="en-US" sz="3200" dirty="0" smtClean="0">
                    <a:solidFill>
                      <a:srgbClr val="000000"/>
                    </a:solidFill>
                    <a:effectLst/>
                    <a:latin typeface="Palatino Linotype" pitchFamily="18" charset="0"/>
                    <a:ea typeface="Calibri"/>
                    <a:cs typeface="Times New Roman"/>
                  </a:rPr>
                  <a:t>].</a:t>
                </a:r>
              </a:p>
              <a:p>
                <a:endParaRPr lang="en-US" sz="3200" dirty="0" smtClean="0">
                  <a:solidFill>
                    <a:srgbClr val="000000"/>
                  </a:solidFill>
                  <a:effectLst/>
                  <a:latin typeface="Palatino Linotype" pitchFamily="18" charset="0"/>
                  <a:ea typeface="Calibri"/>
                  <a:cs typeface="Times New Roman"/>
                </a:endParaRPr>
              </a:p>
              <a:p>
                <a:r>
                  <a:rPr lang="en-US" sz="3200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Logistic equation (</a:t>
                </a:r>
                <a:r>
                  <a:rPr lang="en-US" sz="3200" b="1" u="sng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Verhulst</a:t>
                </a:r>
                <a:r>
                  <a:rPr lang="en-US" sz="3200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 equation)</a:t>
                </a:r>
              </a:p>
              <a:p>
                <a:endParaRPr lang="en-US" sz="3200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Palatino Linotype" pitchFamily="18" charset="0"/>
                  <a:ea typeface="Calibri"/>
                  <a:cs typeface="Times New Roman"/>
                </a:endParaRPr>
              </a:p>
              <a:p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The logistic equation (sometimes called the </a:t>
                </a:r>
                <a:r>
                  <a:rPr lang="en-US" sz="3200" dirty="0" err="1" smtClean="0">
                    <a:latin typeface="Palatino Linotype" pitchFamily="18" charset="0"/>
                    <a:ea typeface="Calibri"/>
                    <a:cs typeface="Times New Roman"/>
                  </a:rPr>
                  <a:t>Verhulst</a:t>
                </a:r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 model or logistic growth curve) is a model of population growth ﬁrst published by Pierre-Francois </a:t>
                </a:r>
                <a:r>
                  <a:rPr lang="en-US" sz="3200" dirty="0" err="1" smtClean="0">
                    <a:latin typeface="Palatino Linotype" pitchFamily="18" charset="0"/>
                    <a:ea typeface="Calibri"/>
                    <a:cs typeface="Times New Roman"/>
                  </a:rPr>
                  <a:t>Verhulst</a:t>
                </a:r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. The logistic equation models population growth over time. It is given by:</a:t>
                </a:r>
                <a:endParaRPr lang="en-US" sz="3200" dirty="0" smtClean="0">
                  <a:latin typeface="Cambria Math" pitchFamily="18" charset="0"/>
                  <a:ea typeface="Cambria Math" pitchFamily="18" charset="0"/>
                  <a:cs typeface="Times New Roman"/>
                </a:endParaRPr>
              </a:p>
              <a:p>
                <a:pPr algn="ctr"/>
                <a:r>
                  <a:rPr lang="en-US" sz="3200" dirty="0" smtClean="0">
                    <a:latin typeface="Cambria Math" pitchFamily="18" charset="0"/>
                    <a:ea typeface="Cambria Math" pitchFamily="18" charset="0"/>
                    <a:cs typeface="Times New Roman"/>
                  </a:rPr>
                  <a:t>𝒅𝒚/𝒅𝒕=𝒓(𝟏−𝒚/𝑲)𝒚 ,                                                                     </a:t>
                </a:r>
              </a:p>
              <a:p>
                <a:r>
                  <a:rPr lang="en-US" sz="3200" dirty="0">
                    <a:latin typeface="Palatino Linotype" pitchFamily="18" charset="0"/>
                    <a:ea typeface="Calibri"/>
                    <a:cs typeface="Times New Roman"/>
                  </a:rPr>
                  <a:t>w</a:t>
                </a:r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here </a:t>
                </a:r>
                <a:r>
                  <a:rPr lang="en-US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y </a:t>
                </a:r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denotes the number of tumor cells and</a:t>
                </a:r>
                <a:r>
                  <a:rPr lang="en-US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 r </a:t>
                </a:r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represents the intrinsic population growth rate. The intrinsic growth rate is the rate of growth of a population when that population is growing under ideal conditions and without limits, i.e., as fast as it possibly can. </a:t>
                </a:r>
                <a:r>
                  <a:rPr lang="en-US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K </a:t>
                </a:r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represents the carrying capacity, the amount that when exceeded will result in the population decreasing and </a:t>
                </a:r>
                <a:r>
                  <a:rPr lang="en-US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Palatino Linotype" pitchFamily="18" charset="0"/>
                    <a:ea typeface="Calibri"/>
                    <a:cs typeface="Times New Roman"/>
                  </a:rPr>
                  <a:t>t</a:t>
                </a:r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 represents the time a population grows, [3]. </a:t>
                </a:r>
              </a:p>
              <a:p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This equation has the following solution,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dirty="0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3200" b="1" i="1" dirty="0" smtClean="0">
                            <a:latin typeface="Cambria Math"/>
                            <a:cs typeface="Times New Roman"/>
                          </a:rPr>
                          <m:t>𝒚</m:t>
                        </m:r>
                        <m:d>
                          <m:dPr>
                            <m:ctrlPr>
                              <a:rPr lang="en-US" sz="3200" b="1" i="1" dirty="0" smtClean="0">
                                <a:latin typeface="Cambria Math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3200" b="1" i="1" dirty="0" smtClean="0">
                                <a:latin typeface="Cambria Math"/>
                                <a:cs typeface="Times New Roman"/>
                              </a:rPr>
                              <m:t>𝟎</m:t>
                            </m:r>
                          </m:e>
                        </m:d>
                        <m:r>
                          <a:rPr lang="en-US" sz="3200" b="1" i="1" dirty="0" smtClean="0">
                            <a:latin typeface="Cambria Math"/>
                            <a:cs typeface="Times New Roman"/>
                          </a:rPr>
                          <m:t>=</m:t>
                        </m:r>
                        <m:r>
                          <a:rPr lang="en-US" sz="3200" b="1" i="1" dirty="0" smtClean="0">
                            <a:latin typeface="Cambria Math"/>
                            <a:cs typeface="Times New Roman"/>
                          </a:rPr>
                          <m:t>𝒚</m:t>
                        </m:r>
                      </m:e>
                      <m:sub>
                        <m:r>
                          <a:rPr lang="en-US" sz="3200" b="1" i="1" dirty="0" smtClean="0">
                            <a:latin typeface="Cambria Math"/>
                            <a:cs typeface="Times New Roman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 being the initial condition: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  <a:ea typeface="Times New Roman"/>
                        <a:cs typeface="Times New Roman"/>
                      </a:rPr>
                      <m:t>𝒚</m:t>
                    </m:r>
                    <m:d>
                      <m:dPr>
                        <m:ctrlPr>
                          <a:rPr lang="en-US" sz="3200" b="1" i="1" smtClean="0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US" sz="3200" b="1" i="1" smtClean="0">
                            <a:latin typeface="Cambria Math"/>
                            <a:ea typeface="Times New Roman"/>
                            <a:cs typeface="Times New Roman"/>
                          </a:rPr>
                          <m:t>𝒕</m:t>
                        </m:r>
                      </m:e>
                    </m:d>
                    <m:r>
                      <a:rPr lang="en-US" sz="3200" b="1" i="1" smtClean="0"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en-US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sSub>
                          <m:sSubPr>
                            <m:ctrlP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𝒚</m:t>
                            </m:r>
                          </m:e>
                          <m:sub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𝟎</m:t>
                            </m:r>
                          </m:sub>
                        </m:sSub>
                        <m:r>
                          <a:rPr lang="en-US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𝑲</m:t>
                        </m:r>
                      </m:num>
                      <m:den>
                        <m:sSub>
                          <m:sSubPr>
                            <m:ctrlP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𝒚</m:t>
                            </m:r>
                          </m:e>
                          <m:sub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𝟎</m:t>
                            </m:r>
                          </m:sub>
                        </m:sSub>
                        <m:r>
                          <a:rPr lang="en-US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d>
                          <m:dPr>
                            <m:ctrlP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𝑲</m:t>
                            </m:r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3200" b="1" i="1">
                                    <a:effectLst/>
                                    <a:latin typeface="Cambria Math"/>
                                    <a:ea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sz="32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32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sSup>
                          <m:sSupPr>
                            <m:ctrlP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𝒆</m:t>
                            </m:r>
                          </m:e>
                          <m:sup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−</m:t>
                            </m:r>
                            <m:r>
                              <a:rPr lang="en-US" sz="3200" b="1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𝒓𝒕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 smtClean="0">
                    <a:latin typeface="Palatino Linotype" pitchFamily="18" charset="0"/>
                    <a:ea typeface="Calibri"/>
                    <a:cs typeface="Times New Roman"/>
                  </a:rPr>
                  <a:t>   .</a:t>
                </a:r>
                <a:endParaRPr lang="en-US" sz="3200" dirty="0" smtClean="0">
                  <a:latin typeface="Palatino Linotype" pitchFamily="18" charset="0"/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23" y="15995656"/>
                <a:ext cx="10652760" cy="16738813"/>
              </a:xfrm>
              <a:prstGeom prst="rect">
                <a:avLst/>
              </a:prstGeom>
              <a:blipFill rotWithShape="1">
                <a:blip r:embed="rId4"/>
                <a:stretch>
                  <a:fillRect l="-1487" t="-473" r="-27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10795883" y="5943600"/>
            <a:ext cx="0" cy="26974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4833557" y="6666608"/>
            <a:ext cx="4754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Male Cancer Incidences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62333" y="6641988"/>
            <a:ext cx="50417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Female Cancer Incidences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875622" y="6226454"/>
            <a:ext cx="47395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Total Cancer Incidences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130103" y="15703268"/>
            <a:ext cx="50019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Male Cancer Incidences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606591" y="15865366"/>
            <a:ext cx="81084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Female Cancer Incidences 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972571" y="14995382"/>
            <a:ext cx="737661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Total Cancer Incidences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319327"/>
              </p:ext>
            </p:extLst>
          </p:nvPr>
        </p:nvGraphicFramePr>
        <p:xfrm>
          <a:off x="11159090" y="6934375"/>
          <a:ext cx="3236976" cy="6976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" name="Worksheet" r:id="rId5" imgW="1668741" imgH="4030990" progId="Excel.Sheet.12">
                  <p:embed/>
                </p:oleObj>
              </mc:Choice>
              <mc:Fallback>
                <p:oleObj name="Worksheet" r:id="rId5" imgW="1668741" imgH="4030990" progId="Excel.Sheet.12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9090" y="6934375"/>
                        <a:ext cx="3236976" cy="6976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0173" y="7446170"/>
            <a:ext cx="6585395" cy="373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4540173" y="11181632"/>
            <a:ext cx="67205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Palatino Linotype" pitchFamily="18" charset="0"/>
              </a:rPr>
              <a:t>Linear fitting is given by: </a:t>
            </a:r>
          </a:p>
          <a:p>
            <a:r>
              <a:rPr lang="en-US" sz="3600" dirty="0" smtClean="0">
                <a:latin typeface="Palatino Linotype" pitchFamily="18" charset="0"/>
              </a:rPr>
              <a:t>               y=196.86t-392613</a:t>
            </a:r>
            <a:endParaRPr lang="en-US" sz="3600" dirty="0">
              <a:latin typeface="Palatino Linotype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166336"/>
              </p:ext>
            </p:extLst>
          </p:nvPr>
        </p:nvGraphicFramePr>
        <p:xfrm>
          <a:off x="21564600" y="6934375"/>
          <a:ext cx="3236976" cy="699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" name="Worksheet" r:id="rId8" imgW="1828707" imgH="4030990" progId="Excel.Sheet.12">
                  <p:embed/>
                </p:oleObj>
              </mc:Choice>
              <mc:Fallback>
                <p:oleObj name="Worksheet" r:id="rId8" imgW="1828707" imgH="40309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564600" y="6934375"/>
                        <a:ext cx="3236976" cy="69921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956" y="7400855"/>
            <a:ext cx="6606784" cy="3743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4997377" y="11088929"/>
            <a:ext cx="605486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Palatino Linotype" pitchFamily="18" charset="0"/>
              </a:rPr>
              <a:t>Linear fitting is given by: </a:t>
            </a:r>
          </a:p>
          <a:p>
            <a:r>
              <a:rPr lang="en-US" sz="2800" dirty="0">
                <a:latin typeface="Palatino Linotype" pitchFamily="18" charset="0"/>
              </a:rPr>
              <a:t> </a:t>
            </a:r>
            <a:r>
              <a:rPr lang="en-US" sz="2800" dirty="0" smtClean="0">
                <a:latin typeface="Palatino Linotype" pitchFamily="18" charset="0"/>
              </a:rPr>
              <a:t>                          </a:t>
            </a:r>
            <a:r>
              <a:rPr lang="en-US" sz="3600" dirty="0" smtClean="0">
                <a:latin typeface="Palatino Linotype" pitchFamily="18" charset="0"/>
              </a:rPr>
              <a:t>y=177.44t-350853</a:t>
            </a:r>
            <a:endParaRPr lang="en-US" sz="3600" dirty="0">
              <a:latin typeface="Palatino Linotype" pitchFamily="18" charset="0"/>
            </a:endParaRPr>
          </a:p>
        </p:txBody>
      </p:sp>
      <p:graphicFrame>
        <p:nvGraphicFramePr>
          <p:cNvPr id="16" name="Objec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910694"/>
              </p:ext>
            </p:extLst>
          </p:nvPr>
        </p:nvGraphicFramePr>
        <p:xfrm>
          <a:off x="33533954" y="6934375"/>
          <a:ext cx="3236976" cy="6976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" name="Worksheet" r:id="rId11" imgW="1645858" imgH="4191010" progId="Excel.Sheet.12">
                  <p:embed/>
                </p:oleObj>
              </mc:Choice>
              <mc:Fallback>
                <p:oleObj name="Worksheet" r:id="rId11" imgW="1645858" imgH="4191010" progId="Excel.Sheet.12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533954" y="6934375"/>
                        <a:ext cx="3236976" cy="6976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7076" y="7251383"/>
            <a:ext cx="6514864" cy="3688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772244" y="10906117"/>
            <a:ext cx="551625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Palatino Linotype" pitchFamily="18" charset="0"/>
              </a:rPr>
              <a:t>Linear fitting is given by: </a:t>
            </a:r>
          </a:p>
          <a:p>
            <a:r>
              <a:rPr lang="en-US" sz="2800" dirty="0">
                <a:latin typeface="Palatino Linotype" pitchFamily="18" charset="0"/>
              </a:rPr>
              <a:t> </a:t>
            </a:r>
            <a:r>
              <a:rPr lang="en-US" sz="2800" dirty="0" smtClean="0">
                <a:latin typeface="Palatino Linotype" pitchFamily="18" charset="0"/>
              </a:rPr>
              <a:t>                    </a:t>
            </a:r>
            <a:r>
              <a:rPr lang="en-US" sz="3600" dirty="0" smtClean="0">
                <a:latin typeface="Palatino Linotype" pitchFamily="18" charset="0"/>
              </a:rPr>
              <a:t>y=376.18t-743582</a:t>
            </a:r>
            <a:endParaRPr lang="en-US" sz="3600" dirty="0">
              <a:latin typeface="Palatino Linotype" pitchFamily="18" charset="0"/>
            </a:endParaRPr>
          </a:p>
        </p:txBody>
      </p:sp>
      <p:graphicFrame>
        <p:nvGraphicFramePr>
          <p:cNvPr id="34" name="Objec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714751"/>
              </p:ext>
            </p:extLst>
          </p:nvPr>
        </p:nvGraphicFramePr>
        <p:xfrm>
          <a:off x="11159090" y="16288044"/>
          <a:ext cx="3236976" cy="6976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" name="Worksheet" r:id="rId14" imgW="1729835" imgH="4198579" progId="Excel.Sheet.12">
                  <p:embed/>
                </p:oleObj>
              </mc:Choice>
              <mc:Fallback>
                <p:oleObj name="Worksheet" r:id="rId14" imgW="1729835" imgH="4198579" progId="Excel.Sheet.12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1159090" y="16288044"/>
                        <a:ext cx="3236976" cy="6976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066" y="16830675"/>
            <a:ext cx="6470059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14645205" y="20403255"/>
            <a:ext cx="513153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Linear fitting is given by: </a:t>
            </a:r>
          </a:p>
          <a:p>
            <a:r>
              <a:rPr lang="en-US" sz="3600" dirty="0" smtClean="0">
                <a:latin typeface="Palatino Linotype" pitchFamily="18" charset="0"/>
              </a:rPr>
              <a:t>             y=151.74t-300315</a:t>
            </a:r>
            <a:endParaRPr lang="en-US" sz="3600" dirty="0">
              <a:latin typeface="Palatino Linotype" pitchFamily="18" charset="0"/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103478"/>
              </p:ext>
            </p:extLst>
          </p:nvPr>
        </p:nvGraphicFramePr>
        <p:xfrm>
          <a:off x="21749456" y="16288044"/>
          <a:ext cx="3238500" cy="6980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" name="Worksheet" r:id="rId17" imgW="2011773" imgH="4183442" progId="Excel.Sheet.12">
                  <p:embed/>
                </p:oleObj>
              </mc:Choice>
              <mc:Fallback>
                <p:oleObj name="Worksheet" r:id="rId17" imgW="2011773" imgH="41834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1749456" y="16288044"/>
                        <a:ext cx="3238500" cy="6980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1252" y="16896913"/>
            <a:ext cx="6515863" cy="360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25430264" y="20505639"/>
            <a:ext cx="559319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Linear fitting is given by: </a:t>
            </a:r>
          </a:p>
          <a:p>
            <a:r>
              <a:rPr lang="en-US" sz="3600" dirty="0" smtClean="0">
                <a:latin typeface="Palatino Linotype" pitchFamily="18" charset="0"/>
              </a:rPr>
              <a:t>                 y=134.29t-256844</a:t>
            </a:r>
            <a:endParaRPr lang="en-US" sz="3600" dirty="0">
              <a:latin typeface="Palatino Linotype" pitchFamily="18" charset="0"/>
            </a:endParaRPr>
          </a:p>
        </p:txBody>
      </p:sp>
      <p:graphicFrame>
        <p:nvGraphicFramePr>
          <p:cNvPr id="39" name="Object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311745"/>
              </p:ext>
            </p:extLst>
          </p:nvPr>
        </p:nvGraphicFramePr>
        <p:xfrm>
          <a:off x="33572054" y="16144789"/>
          <a:ext cx="3236976" cy="6976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" name="Worksheet" r:id="rId20" imgW="1645858" imgH="4030990" progId="Excel.Sheet.12">
                  <p:embed/>
                </p:oleObj>
              </mc:Choice>
              <mc:Fallback>
                <p:oleObj name="Worksheet" r:id="rId20" imgW="1645858" imgH="4030990" progId="Excel.Sheet.12">
                  <p:embed/>
                  <p:pic>
                    <p:nvPicPr>
                      <p:cNvPr id="0" name=""/>
                      <p:cNvPicPr preferRelativeResize="0"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3572054" y="16144789"/>
                        <a:ext cx="3236976" cy="69768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9030" y="16615064"/>
            <a:ext cx="6648049" cy="3572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36972571" y="20187812"/>
            <a:ext cx="455445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Linear fitting is given by: </a:t>
            </a:r>
          </a:p>
          <a:p>
            <a:r>
              <a:rPr lang="en-US" sz="3600" dirty="0" smtClean="0">
                <a:latin typeface="Palatino Linotype" pitchFamily="18" charset="0"/>
              </a:rPr>
              <a:t>        y=286.05t-566192</a:t>
            </a:r>
            <a:endParaRPr lang="en-US" sz="3600" dirty="0">
              <a:latin typeface="Palatino Linotype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10855261" y="24612600"/>
            <a:ext cx="3306483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2391495" y="14872272"/>
            <a:ext cx="8300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Data and Predictions for </a:t>
            </a:r>
            <a:r>
              <a:rPr 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Clark County</a:t>
            </a:r>
            <a:endParaRPr lang="en-US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2604086" y="5580123"/>
            <a:ext cx="70567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Data and Predictions for </a:t>
            </a:r>
            <a:r>
              <a:rPr 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Nevada</a:t>
            </a:r>
            <a:endParaRPr lang="en-US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407835" y="12100279"/>
            <a:ext cx="2560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Predictions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330697"/>
              </p:ext>
            </p:extLst>
          </p:nvPr>
        </p:nvGraphicFramePr>
        <p:xfrm>
          <a:off x="15805147" y="12797113"/>
          <a:ext cx="4055445" cy="2327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" name="Worksheet" r:id="rId23" imgW="1676333" imgH="962043" progId="Excel.Sheet.12">
                  <p:embed/>
                </p:oleObj>
              </mc:Choice>
              <mc:Fallback>
                <p:oleObj name="Worksheet" r:id="rId23" imgW="1676333" imgH="9620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05147" y="12797113"/>
                        <a:ext cx="4055445" cy="2327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27358781" y="12037434"/>
            <a:ext cx="2560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Predictions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570853"/>
              </p:ext>
            </p:extLst>
          </p:nvPr>
        </p:nvGraphicFramePr>
        <p:xfrm>
          <a:off x="26541830" y="12660085"/>
          <a:ext cx="3860897" cy="2215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9" name="Worksheet" r:id="rId25" imgW="1676333" imgH="962043" progId="Excel.Sheet.12">
                  <p:embed/>
                </p:oleObj>
              </mc:Choice>
              <mc:Fallback>
                <p:oleObj name="Worksheet" r:id="rId25" imgW="1676333" imgH="9620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6541830" y="12660085"/>
                        <a:ext cx="3860897" cy="2215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761650"/>
              </p:ext>
            </p:extLst>
          </p:nvPr>
        </p:nvGraphicFramePr>
        <p:xfrm>
          <a:off x="37792602" y="12604169"/>
          <a:ext cx="3952338" cy="226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" name="Worksheet" r:id="rId27" imgW="1676333" imgH="962043" progId="Excel.Sheet.12">
                  <p:embed/>
                </p:oleObj>
              </mc:Choice>
              <mc:Fallback>
                <p:oleObj name="Worksheet" r:id="rId27" imgW="1676333" imgH="9620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7792602" y="12604169"/>
                        <a:ext cx="3952338" cy="2268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38488613" y="11875612"/>
            <a:ext cx="2560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Predictions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625727"/>
              </p:ext>
            </p:extLst>
          </p:nvPr>
        </p:nvGraphicFramePr>
        <p:xfrm>
          <a:off x="15551663" y="22098000"/>
          <a:ext cx="4158863" cy="2386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" name="Worksheet" r:id="rId29" imgW="1676333" imgH="962043" progId="Excel.Sheet.12">
                  <p:embed/>
                </p:oleObj>
              </mc:Choice>
              <mc:Fallback>
                <p:oleObj name="Worksheet" r:id="rId29" imgW="1676333" imgH="9620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551663" y="22098000"/>
                        <a:ext cx="4158863" cy="2386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16034939" y="21464636"/>
            <a:ext cx="2560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Predictions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7328301" y="21448798"/>
            <a:ext cx="2560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Predictions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8491241" y="21125632"/>
            <a:ext cx="2560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Predictions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520243"/>
              </p:ext>
            </p:extLst>
          </p:nvPr>
        </p:nvGraphicFramePr>
        <p:xfrm>
          <a:off x="26643161" y="22174200"/>
          <a:ext cx="3991555" cy="2290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" name="Worksheet" r:id="rId31" imgW="1676333" imgH="962043" progId="Excel.Sheet.12">
                  <p:embed/>
                </p:oleObj>
              </mc:Choice>
              <mc:Fallback>
                <p:oleObj name="Worksheet" r:id="rId31" imgW="1676333" imgH="9620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6643161" y="22174200"/>
                        <a:ext cx="3991555" cy="2290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56242"/>
              </p:ext>
            </p:extLst>
          </p:nvPr>
        </p:nvGraphicFramePr>
        <p:xfrm>
          <a:off x="38114006" y="21877751"/>
          <a:ext cx="4174491" cy="2395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" name="Worksheet" r:id="rId33" imgW="1676333" imgH="962043" progId="Excel.Sheet.12">
                  <p:embed/>
                </p:oleObj>
              </mc:Choice>
              <mc:Fallback>
                <p:oleObj name="Worksheet" r:id="rId33" imgW="1676333" imgH="9620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8114006" y="21877751"/>
                        <a:ext cx="4174491" cy="2395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12777835" y="24954677"/>
            <a:ext cx="79912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lvl="0" indent="-571500" defTabSz="9144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Conclusions and Future Directions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049360" y="25843446"/>
            <a:ext cx="1239146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In our study, we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performed linear fitting based on least-squares method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for all the different type of data, and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in all the above predictions we see an increase in cancer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incidences, for male and female population. We also study first order differential equations, such as </a:t>
            </a:r>
            <a:r>
              <a:rPr lang="en-US" sz="2800" dirty="0" err="1" smtClean="0">
                <a:solidFill>
                  <a:prstClr val="black"/>
                </a:solidFill>
                <a:latin typeface="Palatino Linotype" pitchFamily="18" charset="0"/>
              </a:rPr>
              <a:t>Gomperz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 and </a:t>
            </a:r>
            <a:r>
              <a:rPr lang="en-US" sz="2800" dirty="0" err="1" smtClean="0">
                <a:solidFill>
                  <a:prstClr val="black"/>
                </a:solidFill>
                <a:latin typeface="Palatino Linotype" pitchFamily="18" charset="0"/>
              </a:rPr>
              <a:t>Velhurst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, that model the growth of cancer cell population in time. There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is considerable past modeling research to build upon. Future directions should consist of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the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use of more sophisticated models based on Partial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Differential Equations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(PDE) </a:t>
            </a:r>
            <a:r>
              <a:rPr lang="en-US" sz="2800" dirty="0">
                <a:latin typeface="Palatino Linotype" pitchFamily="18" charset="0"/>
              </a:rPr>
              <a:t>so that more realistic models can be addressed in treatment-optimization </a:t>
            </a:r>
            <a:r>
              <a:rPr lang="en-US" sz="2800" dirty="0" smtClean="0">
                <a:latin typeface="Palatino Linotype" pitchFamily="18" charset="0"/>
              </a:rPr>
              <a:t>of cancer research</a:t>
            </a:r>
            <a:r>
              <a:rPr lang="en-US" sz="2800" dirty="0">
                <a:latin typeface="Palatino Linotype" pitchFamily="18" charset="0"/>
              </a:rPr>
              <a:t>. Also, other data fitting methods should be investigated.</a:t>
            </a:r>
            <a:endParaRPr lang="en-US" sz="2800" dirty="0" smtClean="0">
              <a:latin typeface="Palatino Linotype" pitchFamily="18" charset="0"/>
            </a:endParaRPr>
          </a:p>
          <a:p>
            <a:pPr lvl="0"/>
            <a:endParaRPr lang="en-US" sz="2800" dirty="0">
              <a:solidFill>
                <a:prstClr val="black"/>
              </a:solidFill>
              <a:latin typeface="Palatino Linotype" pitchFamily="18" charset="0"/>
            </a:endParaRPr>
          </a:p>
          <a:p>
            <a:r>
              <a:rPr lang="en-GB" sz="2800" dirty="0" smtClean="0">
                <a:latin typeface="Palatino Linotype" pitchFamily="18" charset="0"/>
              </a:rPr>
              <a:t>Further </a:t>
            </a:r>
            <a:r>
              <a:rPr lang="en-GB" sz="2800" dirty="0">
                <a:latin typeface="Palatino Linotype" pitchFamily="18" charset="0"/>
              </a:rPr>
              <a:t>advancement in mathematical modelling </a:t>
            </a:r>
            <a:r>
              <a:rPr lang="en-GB" sz="2800" dirty="0" smtClean="0">
                <a:latin typeface="Palatino Linotype" pitchFamily="18" charset="0"/>
              </a:rPr>
              <a:t>and prediction of </a:t>
            </a:r>
            <a:r>
              <a:rPr lang="en-GB" sz="2800" dirty="0">
                <a:latin typeface="Palatino Linotype" pitchFamily="18" charset="0"/>
              </a:rPr>
              <a:t>tumour growth critically depends on a thorough testing of proposed models against new data as they become available.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endParaRPr lang="en-US" sz="2800" dirty="0" smtClean="0">
              <a:solidFill>
                <a:prstClr val="black"/>
              </a:solidFill>
            </a:endParaRPr>
          </a:p>
          <a:p>
            <a:endParaRPr lang="en-US" sz="2800" dirty="0">
              <a:latin typeface="Palatino Linotype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23507232" y="24993600"/>
            <a:ext cx="3598" cy="7924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430264" y="24940785"/>
            <a:ext cx="46714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lvl="0" indent="-571500" defTabSz="9144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Acknowledgments</a:t>
            </a:r>
            <a:r>
              <a:rPr 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endParaRPr lang="en-US" sz="1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3569263" y="25897390"/>
            <a:ext cx="961984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ct val="50000"/>
              </a:spcBef>
            </a:pP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We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thank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the Office of Public Health Informatics and Epidemiology,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in the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Bureau of Health Statistics, Planning, Epidemiology and Response,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at the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Nevada State Health Division,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for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providing us with the </a:t>
            </a: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cancer </a:t>
            </a: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incidence data. </a:t>
            </a:r>
          </a:p>
          <a:p>
            <a:pPr defTabSz="914400">
              <a:spcBef>
                <a:spcPct val="50000"/>
              </a:spcBef>
            </a:pPr>
            <a:r>
              <a:rPr lang="en-US" sz="2800" dirty="0">
                <a:solidFill>
                  <a:prstClr val="black"/>
                </a:solidFill>
                <a:latin typeface="Palatino Linotype" pitchFamily="18" charset="0"/>
              </a:rPr>
              <a:t>We thank to the Department of Mathematical Sciences for provided funds, as well. </a:t>
            </a:r>
            <a:endParaRPr lang="en-US" sz="2800" dirty="0" smtClean="0">
              <a:solidFill>
                <a:prstClr val="black"/>
              </a:solidFill>
              <a:latin typeface="Palatino Linotype" pitchFamily="18" charset="0"/>
            </a:endParaRPr>
          </a:p>
          <a:p>
            <a:pPr defTabSz="914400">
              <a:spcBef>
                <a:spcPct val="50000"/>
              </a:spcBef>
            </a:pPr>
            <a:r>
              <a:rPr lang="en-US" sz="2800" dirty="0" smtClean="0">
                <a:solidFill>
                  <a:prstClr val="black"/>
                </a:solidFill>
                <a:latin typeface="Palatino Linotype" pitchFamily="18" charset="0"/>
              </a:rPr>
              <a:t>I </a:t>
            </a:r>
            <a:r>
              <a:rPr lang="en-US" sz="2800" dirty="0" smtClean="0">
                <a:latin typeface="Palatino Linotype" pitchFamily="18" charset="0"/>
              </a:rPr>
              <a:t>thank </a:t>
            </a:r>
            <a:r>
              <a:rPr lang="en-US" sz="2800" dirty="0">
                <a:latin typeface="Palatino Linotype" pitchFamily="18" charset="0"/>
              </a:rPr>
              <a:t>Dr. </a:t>
            </a:r>
            <a:r>
              <a:rPr lang="en-US" sz="2800" dirty="0" err="1" smtClean="0">
                <a:latin typeface="Palatino Linotype" pitchFamily="18" charset="0"/>
              </a:rPr>
              <a:t>Neda</a:t>
            </a:r>
            <a:r>
              <a:rPr lang="en-US" sz="2800" dirty="0" smtClean="0">
                <a:latin typeface="Palatino Linotype" pitchFamily="18" charset="0"/>
              </a:rPr>
              <a:t> </a:t>
            </a:r>
            <a:r>
              <a:rPr lang="en-US" sz="2800" dirty="0">
                <a:latin typeface="Palatino Linotype" pitchFamily="18" charset="0"/>
              </a:rPr>
              <a:t>for her research support and </a:t>
            </a:r>
            <a:r>
              <a:rPr lang="en-US" sz="2800" dirty="0" smtClean="0">
                <a:latin typeface="Palatino Linotype" pitchFamily="18" charset="0"/>
              </a:rPr>
              <a:t>guidance during the research. </a:t>
            </a:r>
            <a:endParaRPr lang="en-US" sz="2800" dirty="0">
              <a:solidFill>
                <a:prstClr val="black"/>
              </a:solidFill>
              <a:latin typeface="Palatino Linotype" pitchFamily="18" charset="0"/>
            </a:endParaRPr>
          </a:p>
          <a:p>
            <a:pPr lvl="0" defTabSz="914400">
              <a:spcBef>
                <a:spcPct val="50000"/>
              </a:spcBef>
            </a:pPr>
            <a:endParaRPr lang="en-US" sz="2800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pic>
        <p:nvPicPr>
          <p:cNvPr id="57" name="Picture 96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7398" y="31399291"/>
            <a:ext cx="3477501" cy="1137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Rectangle 57"/>
          <p:cNvSpPr/>
          <p:nvPr/>
        </p:nvSpPr>
        <p:spPr>
          <a:xfrm>
            <a:off x="36809030" y="24733695"/>
            <a:ext cx="45292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References</a:t>
            </a:r>
            <a:endParaRPr lang="en-US" sz="23900" dirty="0">
              <a:solidFill>
                <a:srgbClr val="C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3715062" y="25380026"/>
            <a:ext cx="9942175" cy="5799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7048" lvl="0" indent="-1527048" defTabSz="914400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[1]  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</a:rPr>
              <a:t>Durrett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, R. (2013). Cancer modeling: A personal 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perspective.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 </a:t>
            </a:r>
            <a:r>
              <a:rPr lang="en-US" sz="2800" i="1" dirty="0">
                <a:solidFill>
                  <a:srgbClr val="000000"/>
                </a:solidFill>
                <a:latin typeface="Times New Roman"/>
              </a:rPr>
              <a:t>Notices of the American Mathematical Society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, </a:t>
            </a:r>
            <a:r>
              <a:rPr lang="en-US" sz="2800" i="1" dirty="0">
                <a:solidFill>
                  <a:srgbClr val="000000"/>
                </a:solidFill>
                <a:latin typeface="Times New Roman"/>
              </a:rPr>
              <a:t>60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(3), 304-309. Retrieved from http://www.ams.org/notices/201303/201303-full-issue.pdf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1527048" lvl="0" indent="-1527048" defTabSz="914400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[</a:t>
            </a:r>
            <a:r>
              <a:rPr lang="en-US" sz="2800" dirty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2]  Newton, C. M. (1980). Biomathematics in oncology: </a:t>
            </a:r>
            <a:r>
              <a:rPr lang="en-US" sz="2800" dirty="0" err="1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Modelling</a:t>
            </a:r>
            <a:r>
              <a:rPr lang="en-US" sz="2800" dirty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 of cellular systems. </a:t>
            </a:r>
            <a:r>
              <a:rPr lang="en-US" sz="2800" i="1" dirty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Annual Reviews</a:t>
            </a:r>
            <a:r>
              <a:rPr lang="en-US" sz="2800" dirty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, (9), 541-579</a:t>
            </a:r>
            <a:r>
              <a:rPr lang="en-US" sz="2800" dirty="0" smtClean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.</a:t>
            </a:r>
          </a:p>
          <a:p>
            <a:pPr marL="1527048" indent="-1527048" defTabSz="91440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  <a:ea typeface="Calibri"/>
                <a:cs typeface="Times New Roman"/>
              </a:rPr>
              <a:t>[3] </a:t>
            </a:r>
            <a:r>
              <a:rPr lang="en-US" sz="2800" dirty="0" err="1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Strogatz</a:t>
            </a:r>
            <a:r>
              <a:rPr lang="en-US" sz="2800" dirty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, S. H. (2004). </a:t>
            </a:r>
            <a:r>
              <a:rPr lang="en-US" sz="2800" i="1" dirty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Nonlinear dynamics and chaos, with applications to physics, biology, chemistry, and engineering</a:t>
            </a:r>
            <a:r>
              <a:rPr lang="en-US" sz="2800" dirty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. Westview Press</a:t>
            </a:r>
            <a:r>
              <a:rPr lang="en-US" sz="2800" dirty="0" smtClean="0">
                <a:solidFill>
                  <a:srgbClr val="000000"/>
                </a:solidFill>
                <a:latin typeface="Palatino Linotype" pitchFamily="18" charset="0"/>
                <a:ea typeface="Calibri"/>
                <a:cs typeface="Times New Roman"/>
              </a:rPr>
              <a:t>.</a:t>
            </a:r>
            <a:endParaRPr lang="en-US" sz="2800" dirty="0">
              <a:solidFill>
                <a:prstClr val="black"/>
              </a:solidFill>
              <a:latin typeface="Palatino Linotype" pitchFamily="18" charset="0"/>
              <a:ea typeface="Calibri"/>
              <a:cs typeface="Times New Roman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5046282" y="29759984"/>
            <a:ext cx="55595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lvl="0" indent="-571500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For 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further information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3671496" y="30418044"/>
            <a:ext cx="9517607" cy="1395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292934"/>
                </a:solidFill>
                <a:latin typeface="Palatino Linotype" pitchFamily="18" charset="0"/>
              </a:rPr>
              <a:t>If you have any questions or would like more information, the authors may be reached at Owuorl@unlv.nevada.edu and Monika.Neda@unlv.edu.</a:t>
            </a:r>
          </a:p>
        </p:txBody>
      </p:sp>
    </p:spTree>
    <p:extLst>
      <p:ext uri="{BB962C8B-B14F-4D97-AF65-F5344CB8AC3E}">
        <p14:creationId xmlns:p14="http://schemas.microsoft.com/office/powerpoint/2010/main" val="409823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10276</TotalTime>
  <Words>771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patron</dc:creator>
  <cp:lastModifiedBy>Monika Neda</cp:lastModifiedBy>
  <cp:revision>62</cp:revision>
  <dcterms:created xsi:type="dcterms:W3CDTF">2013-02-06T05:43:18Z</dcterms:created>
  <dcterms:modified xsi:type="dcterms:W3CDTF">2013-04-02T21:43:33Z</dcterms:modified>
</cp:coreProperties>
</file>